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3"/>
  </p:notesMasterIdLst>
  <p:sldIdLst>
    <p:sldId id="256" r:id="rId2"/>
    <p:sldId id="257" r:id="rId3"/>
    <p:sldId id="258" r:id="rId4"/>
    <p:sldId id="261" r:id="rId5"/>
    <p:sldId id="271" r:id="rId6"/>
    <p:sldId id="262" r:id="rId7"/>
    <p:sldId id="273" r:id="rId8"/>
    <p:sldId id="264" r:id="rId9"/>
    <p:sldId id="272" r:id="rId10"/>
    <p:sldId id="275" r:id="rId11"/>
    <p:sldId id="263" r:id="rId12"/>
    <p:sldId id="277" r:id="rId13"/>
    <p:sldId id="278" r:id="rId14"/>
    <p:sldId id="276" r:id="rId15"/>
    <p:sldId id="274" r:id="rId16"/>
    <p:sldId id="266" r:id="rId17"/>
    <p:sldId id="268" r:id="rId18"/>
    <p:sldId id="269" r:id="rId19"/>
    <p:sldId id="270" r:id="rId20"/>
    <p:sldId id="259" r:id="rId21"/>
    <p:sldId id="267"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Orta Stil 2 - Vurgu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450" autoAdjust="0"/>
    <p:restoredTop sz="94660"/>
  </p:normalViewPr>
  <p:slideViewPr>
    <p:cSldViewPr snapToGrid="0">
      <p:cViewPr varScale="1">
        <p:scale>
          <a:sx n="86" d="100"/>
          <a:sy n="86" d="100"/>
        </p:scale>
        <p:origin x="446"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st Bilgi Yer Tutucusu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Veri Yer Tutucusu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123CDCE-6AE3-4868-A6A7-DC9386A3CB32}" type="datetimeFigureOut">
              <a:rPr lang="en-US" smtClean="0"/>
              <a:t>6/13/2021</a:t>
            </a:fld>
            <a:endParaRPr lang="en-US" dirty="0"/>
          </a:p>
        </p:txBody>
      </p:sp>
      <p:sp>
        <p:nvSpPr>
          <p:cNvPr id="4" name="Slayt Resmi Yer Tutucus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 Yer Tutucusu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a:p>
        </p:txBody>
      </p:sp>
      <p:sp>
        <p:nvSpPr>
          <p:cNvPr id="6" name="Alt Bilgi Yer Tutucusu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ayt Numarası Yer Tutucus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8FB89DC-2DD7-4BC4-870C-18A93307BF30}" type="slidenum">
              <a:rPr lang="en-US" smtClean="0"/>
              <a:t>‹#›</a:t>
            </a:fld>
            <a:endParaRPr lang="en-US" dirty="0"/>
          </a:p>
        </p:txBody>
      </p:sp>
    </p:spTree>
    <p:extLst>
      <p:ext uri="{BB962C8B-B14F-4D97-AF65-F5344CB8AC3E}">
        <p14:creationId xmlns:p14="http://schemas.microsoft.com/office/powerpoint/2010/main" val="3002993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tr-TR"/>
              <a:t>Asıl başlık stilini düzenlemek için tıklayın</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tr-TR"/>
              <a:t>Asıl alt başlık stilini düzenlemek için tıklayın</a:t>
            </a:r>
            <a:endParaRPr lang="en-US" dirty="0"/>
          </a:p>
        </p:txBody>
      </p:sp>
      <p:sp>
        <p:nvSpPr>
          <p:cNvPr id="4" name="Date Placeholder 3"/>
          <p:cNvSpPr>
            <a:spLocks noGrp="1"/>
          </p:cNvSpPr>
          <p:nvPr>
            <p:ph type="dt" sz="half" idx="10"/>
          </p:nvPr>
        </p:nvSpPr>
        <p:spPr/>
        <p:txBody>
          <a:bodyPr/>
          <a:lstStyle/>
          <a:p>
            <a:fld id="{11569B82-D436-4971-9035-AF4560DC1D64}" type="datetime1">
              <a:rPr lang="en-US" smtClean="0"/>
              <a:t>6/13/2021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Başlık ve Resim Yazısı">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tr-TR"/>
              <a:t>Asıl başlık stilini düzenlemek için tıklayın</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a:t>Asıl metin stillerini düzenlemek için tıklayın</a:t>
            </a:r>
          </a:p>
        </p:txBody>
      </p:sp>
      <p:sp>
        <p:nvSpPr>
          <p:cNvPr id="4" name="Date Placeholder 3"/>
          <p:cNvSpPr>
            <a:spLocks noGrp="1"/>
          </p:cNvSpPr>
          <p:nvPr>
            <p:ph type="dt" sz="half" idx="10"/>
          </p:nvPr>
        </p:nvSpPr>
        <p:spPr/>
        <p:txBody>
          <a:bodyPr/>
          <a:lstStyle/>
          <a:p>
            <a:fld id="{7B21D29A-68AE-46DC-A2BC-946C328F5BDB}" type="datetime1">
              <a:rPr lang="en-US" smtClean="0"/>
              <a:t>6/13/2021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Resim Yazılı Alıntı">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tr-TR"/>
              <a:t>Asıl başlık stilini düzenlemek için tıklayın</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tr-TR"/>
              <a:t>Asıl metin stillerini düzenlemek için tıklayın</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a:t>Asıl metin stillerini düzenlemek için tıklayın</a:t>
            </a:r>
          </a:p>
        </p:txBody>
      </p:sp>
      <p:sp>
        <p:nvSpPr>
          <p:cNvPr id="4" name="Date Placeholder 3"/>
          <p:cNvSpPr>
            <a:spLocks noGrp="1"/>
          </p:cNvSpPr>
          <p:nvPr>
            <p:ph type="dt" sz="half" idx="10"/>
          </p:nvPr>
        </p:nvSpPr>
        <p:spPr/>
        <p:txBody>
          <a:bodyPr/>
          <a:lstStyle/>
          <a:p>
            <a:fld id="{4DD71A21-0F16-4EE3-B595-C6DE0399F27F}" type="datetime1">
              <a:rPr lang="en-US" smtClean="0"/>
              <a:t>6/13/2021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İsim Kartı">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tr-TR"/>
              <a:t>Asıl başlık stilini düzenlemek için tıklayın</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tr-TR"/>
              <a:t>Asıl metin stillerini düzenlemek için tıklayın</a:t>
            </a:r>
          </a:p>
        </p:txBody>
      </p:sp>
      <p:sp>
        <p:nvSpPr>
          <p:cNvPr id="5" name="Date Placeholder 4"/>
          <p:cNvSpPr>
            <a:spLocks noGrp="1"/>
          </p:cNvSpPr>
          <p:nvPr>
            <p:ph type="dt" sz="half" idx="10"/>
          </p:nvPr>
        </p:nvSpPr>
        <p:spPr/>
        <p:txBody>
          <a:bodyPr/>
          <a:lstStyle/>
          <a:p>
            <a:fld id="{8446EC69-26BE-45F0-BB66-818E5DB7E1ED}" type="datetime1">
              <a:rPr lang="en-US" smtClean="0"/>
              <a:t>6/13/2021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Alıntı İsim Kartı">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tr-TR"/>
              <a:t>Asıl başlık stilini düzenlemek için tıklayın</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tr-TR"/>
              <a:t>Asıl metin stillerini düzenlemek için tıklayın</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tr-TR"/>
              <a:t>Asıl metin stillerini düzenlemek için tıklayın</a:t>
            </a:r>
          </a:p>
        </p:txBody>
      </p:sp>
      <p:sp>
        <p:nvSpPr>
          <p:cNvPr id="5" name="Date Placeholder 4"/>
          <p:cNvSpPr>
            <a:spLocks noGrp="1"/>
          </p:cNvSpPr>
          <p:nvPr>
            <p:ph type="dt" sz="half" idx="10"/>
          </p:nvPr>
        </p:nvSpPr>
        <p:spPr/>
        <p:txBody>
          <a:bodyPr/>
          <a:lstStyle/>
          <a:p>
            <a:fld id="{2A2F2A86-30FA-4E37-A8CF-30B38A2CC104}" type="datetime1">
              <a:rPr lang="en-US" smtClean="0"/>
              <a:t>6/13/2021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Doğru veya Yanlış">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tr-TR"/>
              <a:t>Asıl başlık stilini düzenlemek için tıklayın</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tr-TR"/>
              <a:t>Asıl metin stillerini düzenlemek için tıklayın</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tr-TR"/>
              <a:t>Asıl metin stillerini düzenlemek için tıklayın</a:t>
            </a:r>
          </a:p>
        </p:txBody>
      </p:sp>
      <p:sp>
        <p:nvSpPr>
          <p:cNvPr id="5" name="Date Placeholder 4"/>
          <p:cNvSpPr>
            <a:spLocks noGrp="1"/>
          </p:cNvSpPr>
          <p:nvPr>
            <p:ph type="dt" sz="half" idx="10"/>
          </p:nvPr>
        </p:nvSpPr>
        <p:spPr/>
        <p:txBody>
          <a:bodyPr/>
          <a:lstStyle/>
          <a:p>
            <a:fld id="{FB8D07CC-1DEC-4BD5-8148-F528387EBB6B}" type="datetime1">
              <a:rPr lang="en-US" smtClean="0"/>
              <a:t>6/13/2021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Başlık ve Dikey Meti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Vertical Text Placeholder 2"/>
          <p:cNvSpPr>
            <a:spLocks noGrp="1"/>
          </p:cNvSpPr>
          <p:nvPr>
            <p:ph type="body" orient="vert" idx="1"/>
          </p:nvPr>
        </p:nvSpPr>
        <p:spPr/>
        <p:txBody>
          <a:bodyPr vert="eaVert" ancho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4E48B82A-782D-40A2-9162-8D3CB9B4A046}" type="datetime1">
              <a:rPr lang="en-US" smtClean="0"/>
              <a:t>6/13/2021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tr-TR"/>
              <a:t>Asıl başlık stilini düzenlemek için tıklayın</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3054518E-DA6C-4A77-B837-1DD00265882E}" type="datetime1">
              <a:rPr lang="en-US" smtClean="0"/>
              <a:t>6/13/2021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tr-TR"/>
              <a:t>Asıl başlık stilini düzenlemek için tıklayın</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AFE29EDF-218D-4E2C-9A13-DE1F873BD9F5}" type="datetime1">
              <a:rPr lang="en-US" smtClean="0"/>
              <a:t>6/13/2021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Üst Bilgisi">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tr-TR"/>
              <a:t>Asıl başlık stilini düzenlemek için tıklayın</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a:t>Asıl metin stillerini düzenlemek için tıklayın</a:t>
            </a:r>
          </a:p>
        </p:txBody>
      </p:sp>
      <p:sp>
        <p:nvSpPr>
          <p:cNvPr id="4" name="Date Placeholder 3"/>
          <p:cNvSpPr>
            <a:spLocks noGrp="1"/>
          </p:cNvSpPr>
          <p:nvPr>
            <p:ph type="dt" sz="half" idx="10"/>
          </p:nvPr>
        </p:nvSpPr>
        <p:spPr/>
        <p:txBody>
          <a:bodyPr/>
          <a:lstStyle/>
          <a:p>
            <a:fld id="{FAE3E3F1-DCC5-4608-B67F-0D58A7CCC12B}" type="datetime1">
              <a:rPr lang="en-US" smtClean="0"/>
              <a:t>6/13/2021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tr-TR"/>
              <a:t>Asıl başlık stilini düzenlemek için tıklayın</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5" name="Date Placeholder 4"/>
          <p:cNvSpPr>
            <a:spLocks noGrp="1"/>
          </p:cNvSpPr>
          <p:nvPr>
            <p:ph type="dt" sz="half" idx="10"/>
          </p:nvPr>
        </p:nvSpPr>
        <p:spPr/>
        <p:txBody>
          <a:bodyPr/>
          <a:lstStyle/>
          <a:p>
            <a:fld id="{E0504325-DA4E-4610-964B-A327D29A7E33}" type="datetime1">
              <a:rPr lang="en-US" smtClean="0"/>
              <a:t>6/13/2021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tr-TR"/>
              <a:t>Asıl başlık stilini düzenlemek için tıklayın</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7" name="Date Placeholder 6"/>
          <p:cNvSpPr>
            <a:spLocks noGrp="1"/>
          </p:cNvSpPr>
          <p:nvPr>
            <p:ph type="dt" sz="half" idx="10"/>
          </p:nvPr>
        </p:nvSpPr>
        <p:spPr/>
        <p:txBody>
          <a:bodyPr/>
          <a:lstStyle/>
          <a:p>
            <a:fld id="{A9B5BB0C-DBB9-423D-8E78-55EFB52B628C}" type="datetime1">
              <a:rPr lang="en-US" smtClean="0"/>
              <a:t>6/13/2021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Date Placeholder 2"/>
          <p:cNvSpPr>
            <a:spLocks noGrp="1"/>
          </p:cNvSpPr>
          <p:nvPr>
            <p:ph type="dt" sz="half" idx="10"/>
          </p:nvPr>
        </p:nvSpPr>
        <p:spPr/>
        <p:txBody>
          <a:bodyPr/>
          <a:lstStyle/>
          <a:p>
            <a:fld id="{6ADB6DB6-B633-4BFA-A3DC-C220FBB73565}" type="datetime1">
              <a:rPr lang="en-US" smtClean="0"/>
              <a:t>6/13/2021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60C5D2A-4C52-4E9A-9242-3EC9DCB4D234}" type="datetime1">
              <a:rPr lang="en-US" smtClean="0"/>
              <a:t>6/13/2021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tr-TR"/>
              <a:t>Asıl başlık stilini düzenlemek için tıklayın</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sp>
        <p:nvSpPr>
          <p:cNvPr id="5" name="Date Placeholder 4"/>
          <p:cNvSpPr>
            <a:spLocks noGrp="1"/>
          </p:cNvSpPr>
          <p:nvPr>
            <p:ph type="dt" sz="half" idx="10"/>
          </p:nvPr>
        </p:nvSpPr>
        <p:spPr/>
        <p:txBody>
          <a:bodyPr/>
          <a:lstStyle/>
          <a:p>
            <a:fld id="{E13B3B7B-988C-47FF-A6DE-8CCFFEE8D75E}" type="datetime1">
              <a:rPr lang="en-US" smtClean="0"/>
              <a:t>6/13/2021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tr-TR"/>
              <a:t>Asıl başlık stilini düzenlemek için tıklayın</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tr-TR" dirty="0"/>
              <a:t>Resim eklemek için simgeye tıklayın</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sp>
        <p:nvSpPr>
          <p:cNvPr id="5" name="Date Placeholder 4"/>
          <p:cNvSpPr>
            <a:spLocks noGrp="1"/>
          </p:cNvSpPr>
          <p:nvPr>
            <p:ph type="dt" sz="half" idx="10"/>
          </p:nvPr>
        </p:nvSpPr>
        <p:spPr/>
        <p:txBody>
          <a:bodyPr/>
          <a:lstStyle/>
          <a:p>
            <a:fld id="{8A2103D3-6CA7-45AF-A2CC-94B170EBA5CB}" type="datetime1">
              <a:rPr lang="en-US" smtClean="0"/>
              <a:t>6/13/2021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157"/>
            <a:ext cx="2356674" cy="6853096"/>
            <a:chOff x="6627813" y="195610"/>
            <a:chExt cx="1952625" cy="5678141"/>
          </a:xfrm>
        </p:grpSpPr>
        <p:sp>
          <p:nvSpPr>
            <p:cNvPr id="11" name="Freeform 27"/>
            <p:cNvSpPr/>
            <p:nvPr/>
          </p:nvSpPr>
          <p:spPr bwMode="auto">
            <a:xfrm>
              <a:off x="6627813" y="195610"/>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tr-TR"/>
              <a:t>Asıl başlık stilini düzenlemek için tıklayın</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EC7ECAB0-4377-48FF-9B33-884EB4FED13B}" type="datetime1">
              <a:rPr lang="en-US" smtClean="0"/>
              <a:t>6/13/2021</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2" r:id="rId12"/>
    <p:sldLayoutId id="2147483663" r:id="rId13"/>
    <p:sldLayoutId id="2147483664" r:id="rId14"/>
    <p:sldLayoutId id="2147483658" r:id="rId15"/>
    <p:sldLayoutId id="2147483659" r:id="rId16"/>
  </p:sldLayoutIdLst>
  <p:hf hdr="0" ftr="0" dt="0"/>
  <p:txStyles>
    <p:title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hyperlink" Target="http://youtube.com/bmdersleri" TargetMode="External"/><Relationship Id="rId5" Type="http://schemas.openxmlformats.org/officeDocument/2006/relationships/image" Target="../media/image3.png"/><Relationship Id="rId4" Type="http://schemas.openxmlformats.org/officeDocument/2006/relationships/hyperlink" Target="https://www.youtube.com/channel/UCIdYgV-XFjv9q0IHtzUTtQw"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hyperlink" Target="http://youtube.com/bmdersleri" TargetMode="External"/><Relationship Id="rId5" Type="http://schemas.openxmlformats.org/officeDocument/2006/relationships/image" Target="../media/image3.png"/><Relationship Id="rId4" Type="http://schemas.openxmlformats.org/officeDocument/2006/relationships/hyperlink" Target="https://www.youtube.com/channel/UCIdYgV-XFjv9q0IHtzUTtQw" TargetMode="External"/></Relationships>
</file>

<file path=ppt/slides/_rels/slide20.xml.rels><?xml version="1.0" encoding="UTF-8" standalone="yes"?>
<Relationships xmlns="http://schemas.openxmlformats.org/package/2006/relationships"><Relationship Id="rId8" Type="http://schemas.openxmlformats.org/officeDocument/2006/relationships/hyperlink" Target="https://www.btdersleri.com/ders/C-sharp-De%C4%9Fi%C5%9Fken-Tan%C4%B1mlama-ve-Kullanma" TargetMode="External"/><Relationship Id="rId13" Type="http://schemas.openxmlformats.org/officeDocument/2006/relationships/image" Target="../media/image1.jpeg"/><Relationship Id="rId3" Type="http://schemas.openxmlformats.org/officeDocument/2006/relationships/hyperlink" Target="https://tr.wikibooks.org/wiki/C_Sharp_Programlama_Dili/De%C4%9Fi%C5%9Fkenler#object" TargetMode="External"/><Relationship Id="rId7" Type="http://schemas.openxmlformats.org/officeDocument/2006/relationships/hyperlink" Target="https://docplayer.biz.tr/123169546-C-sharp-programlama-dili.html" TargetMode="External"/><Relationship Id="rId12" Type="http://schemas.openxmlformats.org/officeDocument/2006/relationships/hyperlink" Target="https://www.technoprogram.com/c-degiskenler-ve-sabitler.html" TargetMode="External"/><Relationship Id="rId2" Type="http://schemas.openxmlformats.org/officeDocument/2006/relationships/hyperlink" Target="https://docs.microsoft.com/tr-tr/dotnet/csharp/tour-of-csharp/#types-and-variables" TargetMode="External"/><Relationship Id="rId16" Type="http://schemas.openxmlformats.org/officeDocument/2006/relationships/hyperlink" Target="http://youtube.com/bmdersleri" TargetMode="External"/><Relationship Id="rId1" Type="http://schemas.openxmlformats.org/officeDocument/2006/relationships/slideLayout" Target="../slideLayouts/slideLayout2.xml"/><Relationship Id="rId6" Type="http://schemas.openxmlformats.org/officeDocument/2006/relationships/hyperlink" Target="http://www.baskent.edu.tr/~tkaracay/etudio/ders/prg/csharp/ch05.pdf" TargetMode="External"/><Relationship Id="rId11" Type="http://schemas.openxmlformats.org/officeDocument/2006/relationships/hyperlink" Target="http://yazilimnotlari.com/makale-1049-c-sharp-temelleri-2-degiskenler-ve-veri-tipleri" TargetMode="External"/><Relationship Id="rId5" Type="http://schemas.openxmlformats.org/officeDocument/2006/relationships/hyperlink" Target="https://industryolog.com/wp-content/uploads/2017/05/02-S%C4%B1f%C4%B1rdan-C-E%C4%9Fitimleri-1.Cilt-Industryolog-Akademi.pdf" TargetMode="External"/><Relationship Id="rId15" Type="http://schemas.openxmlformats.org/officeDocument/2006/relationships/image" Target="../media/image3.png"/><Relationship Id="rId10" Type="http://schemas.openxmlformats.org/officeDocument/2006/relationships/hyperlink" Target="https://www.kodlamamerkezi.com/c-net/csharp-degisken-tanimlama-ve-veri-tipleri/" TargetMode="External"/><Relationship Id="rId4" Type="http://schemas.openxmlformats.org/officeDocument/2006/relationships/hyperlink" Target="https://medium.com/@muhammetalierken/c-de%C4%9Fi%CC%87%C5%9Fken-nedi%CC%87r-58221e0fd236" TargetMode="External"/><Relationship Id="rId9" Type="http://schemas.openxmlformats.org/officeDocument/2006/relationships/hyperlink" Target="https://www.azkod.com/csharp/c-degiskenler" TargetMode="External"/><Relationship Id="rId14" Type="http://schemas.openxmlformats.org/officeDocument/2006/relationships/hyperlink" Target="https://www.youtube.com/channel/UCIdYgV-XFjv9q0IHtzUTtQw" TargetMode="External"/></Relationships>
</file>

<file path=ppt/slides/_rels/slide21.xml.rels><?xml version="1.0" encoding="UTF-8" standalone="yes"?>
<Relationships xmlns="http://schemas.openxmlformats.org/package/2006/relationships"><Relationship Id="rId3" Type="http://schemas.openxmlformats.org/officeDocument/2006/relationships/hyperlink" Target="https://www.youtube.com/channel/UCIdYgV-XFjv9q0IHtzUTtQw" TargetMode="External"/><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hyperlink" Target="http://youtube.com/bmdersleri" TargetMode="Externa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ikdörtgen: Köşeleri Yuvarlatılmış 5">
            <a:extLst>
              <a:ext uri="{FF2B5EF4-FFF2-40B4-BE49-F238E27FC236}">
                <a16:creationId xmlns:a16="http://schemas.microsoft.com/office/drawing/2014/main" id="{076FD396-29BE-4299-87ED-718DA102194B}"/>
              </a:ext>
            </a:extLst>
          </p:cNvPr>
          <p:cNvSpPr/>
          <p:nvPr/>
        </p:nvSpPr>
        <p:spPr>
          <a:xfrm>
            <a:off x="5947794" y="4370664"/>
            <a:ext cx="5972961" cy="2239861"/>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dirty="0"/>
          </a:p>
        </p:txBody>
      </p:sp>
      <p:sp>
        <p:nvSpPr>
          <p:cNvPr id="2" name="Başlık 1">
            <a:extLst>
              <a:ext uri="{FF2B5EF4-FFF2-40B4-BE49-F238E27FC236}">
                <a16:creationId xmlns:a16="http://schemas.microsoft.com/office/drawing/2014/main" id="{9BA139C7-4FF9-4739-8B42-CEE441CD9363}"/>
              </a:ext>
            </a:extLst>
          </p:cNvPr>
          <p:cNvSpPr>
            <a:spLocks noGrp="1"/>
          </p:cNvSpPr>
          <p:nvPr>
            <p:ph type="ctrTitle"/>
          </p:nvPr>
        </p:nvSpPr>
        <p:spPr>
          <a:xfrm>
            <a:off x="1065219" y="2210378"/>
            <a:ext cx="10450398" cy="888718"/>
          </a:xfrm>
        </p:spPr>
        <p:txBody>
          <a:bodyPr>
            <a:normAutofit/>
          </a:bodyPr>
          <a:lstStyle/>
          <a:p>
            <a:pPr algn="ctr"/>
            <a:r>
              <a:rPr lang="tr-TR" sz="3600" b="1" dirty="0">
                <a:ln w="9525">
                  <a:solidFill>
                    <a:schemeClr val="bg1"/>
                  </a:solidFill>
                  <a:prstDash val="solid"/>
                </a:ln>
                <a:solidFill>
                  <a:schemeClr val="tx1"/>
                </a:solidFill>
                <a:effectLst>
                  <a:outerShdw blurRad="12700" dist="38100" dir="2700000" algn="tl" rotWithShape="0">
                    <a:schemeClr val="bg1">
                      <a:lumMod val="50000"/>
                    </a:schemeClr>
                  </a:outerShdw>
                </a:effectLst>
              </a:rPr>
              <a:t>C# da Değişkenler</a:t>
            </a:r>
            <a:endParaRPr lang="en-US" sz="3600" b="1"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
        <p:nvSpPr>
          <p:cNvPr id="4" name="Slayt Numarası Yer Tutucusu 3">
            <a:extLst>
              <a:ext uri="{FF2B5EF4-FFF2-40B4-BE49-F238E27FC236}">
                <a16:creationId xmlns:a16="http://schemas.microsoft.com/office/drawing/2014/main" id="{EF0C1E0F-E3F3-485B-B968-94C7F3058E4B}"/>
              </a:ext>
            </a:extLst>
          </p:cNvPr>
          <p:cNvSpPr>
            <a:spLocks noGrp="1"/>
          </p:cNvSpPr>
          <p:nvPr>
            <p:ph type="sldNum" sz="quarter" idx="12"/>
          </p:nvPr>
        </p:nvSpPr>
        <p:spPr/>
        <p:txBody>
          <a:bodyPr/>
          <a:lstStyle/>
          <a:p>
            <a:fld id="{D57F1E4F-1CFF-5643-939E-217C01CDF565}" type="slidenum">
              <a:rPr lang="en-US" smtClean="0"/>
              <a:pPr/>
              <a:t>1</a:t>
            </a:fld>
            <a:endParaRPr lang="en-US" dirty="0"/>
          </a:p>
        </p:txBody>
      </p:sp>
      <p:sp>
        <p:nvSpPr>
          <p:cNvPr id="7" name="Alt Başlık 2">
            <a:extLst>
              <a:ext uri="{FF2B5EF4-FFF2-40B4-BE49-F238E27FC236}">
                <a16:creationId xmlns:a16="http://schemas.microsoft.com/office/drawing/2014/main" id="{ABB297CB-A6C7-4031-8C8E-CA95B981B15B}"/>
              </a:ext>
            </a:extLst>
          </p:cNvPr>
          <p:cNvSpPr txBox="1">
            <a:spLocks/>
          </p:cNvSpPr>
          <p:nvPr/>
        </p:nvSpPr>
        <p:spPr>
          <a:xfrm>
            <a:off x="6421677" y="4712102"/>
            <a:ext cx="5499078" cy="2015869"/>
          </a:xfrm>
          <a:prstGeom prst="rect">
            <a:avLst/>
          </a:prstGeom>
        </p:spPr>
        <p:txBody>
          <a:bodyPr vert="horz" lIns="91440" tIns="45720" rIns="91440" bIns="45720" rtlCol="0" anchor="t">
            <a:normAutofit/>
          </a:bodyPr>
          <a:lstStyle>
            <a:lvl1pPr marL="0" indent="0" algn="l" defTabSz="457200" rtl="0" eaLnBrk="1" latinLnBrk="0" hangingPunct="1">
              <a:spcBef>
                <a:spcPts val="1000"/>
              </a:spcBef>
              <a:spcAft>
                <a:spcPts val="0"/>
              </a:spcAft>
              <a:buClr>
                <a:schemeClr val="accent1"/>
              </a:buClr>
              <a:buFont typeface="Wingdings 3" charset="2"/>
              <a:buNone/>
              <a:defRPr sz="1800" kern="1200">
                <a:solidFill>
                  <a:schemeClr val="tx1">
                    <a:lumMod val="65000"/>
                    <a:lumOff val="35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Font typeface="Wingdings 3"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Font typeface="Wingdings 3"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9pPr>
          </a:lstStyle>
          <a:p>
            <a:r>
              <a:rPr lang="tr-TR" dirty="0">
                <a:solidFill>
                  <a:schemeClr val="tx1"/>
                </a:solidFill>
              </a:rPr>
              <a:t>Hazırlayan ve Sunan: </a:t>
            </a:r>
            <a:r>
              <a:rPr lang="tr-TR" b="1" dirty="0">
                <a:solidFill>
                  <a:schemeClr val="tx1"/>
                </a:solidFill>
              </a:rPr>
              <a:t>Arife Dal 1911404021</a:t>
            </a:r>
          </a:p>
          <a:p>
            <a:r>
              <a:rPr lang="tr-TR" dirty="0">
                <a:solidFill>
                  <a:schemeClr val="tx1"/>
                </a:solidFill>
              </a:rPr>
              <a:t>Tarih                            : 06/06/2021</a:t>
            </a:r>
          </a:p>
          <a:p>
            <a:r>
              <a:rPr lang="tr-TR" dirty="0">
                <a:solidFill>
                  <a:schemeClr val="tx1"/>
                </a:solidFill>
              </a:rPr>
              <a:t>Sürüm                         : v1</a:t>
            </a:r>
          </a:p>
          <a:p>
            <a:r>
              <a:rPr lang="tr-TR" dirty="0">
                <a:solidFill>
                  <a:schemeClr val="tx1"/>
                </a:solidFill>
              </a:rPr>
              <a:t>Ders Yürütücüsü        : Doç. Dr. İsmail KIRBAŞ </a:t>
            </a:r>
            <a:endParaRPr lang="en-US" dirty="0">
              <a:solidFill>
                <a:schemeClr val="tx1"/>
              </a:solidFill>
            </a:endParaRPr>
          </a:p>
        </p:txBody>
      </p:sp>
      <p:pic>
        <p:nvPicPr>
          <p:cNvPr id="2056" name="Picture 8" descr="Kurumsal Kimlik | Burdur Mehmet Akif Ersoy Üniversitesi">
            <a:extLst>
              <a:ext uri="{FF2B5EF4-FFF2-40B4-BE49-F238E27FC236}">
                <a16:creationId xmlns:a16="http://schemas.microsoft.com/office/drawing/2014/main" id="{E2792D4B-1016-4ED8-9CF3-B4FFBE7AB67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0292" t="8691" r="10665" b="11290"/>
          <a:stretch/>
        </p:blipFill>
        <p:spPr bwMode="auto">
          <a:xfrm>
            <a:off x="4951722" y="179000"/>
            <a:ext cx="1992144" cy="68538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a:extLst>
              <a:ext uri="{FF2B5EF4-FFF2-40B4-BE49-F238E27FC236}">
                <a16:creationId xmlns:a16="http://schemas.microsoft.com/office/drawing/2014/main" id="{9C97840F-45F2-4B61-ACA8-042E075CB659}"/>
              </a:ext>
            </a:extLst>
          </p:cNvPr>
          <p:cNvPicPr>
            <a:picLocks noChangeAspect="1" noChangeArrowheads="1"/>
          </p:cNvPicPr>
          <p:nvPr/>
        </p:nvPicPr>
        <p:blipFill>
          <a:blip r:embed="rId3"/>
          <a:srcRect t="3201" b="3201"/>
          <a:stretch/>
        </p:blipFill>
        <p:spPr bwMode="auto">
          <a:xfrm>
            <a:off x="1866004" y="4326316"/>
            <a:ext cx="3731713" cy="232855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3" name="Alt Başlık 2">
            <a:extLst>
              <a:ext uri="{FF2B5EF4-FFF2-40B4-BE49-F238E27FC236}">
                <a16:creationId xmlns:a16="http://schemas.microsoft.com/office/drawing/2014/main" id="{49E0EA79-140A-465A-BD6F-C58E011B4CAE}"/>
              </a:ext>
            </a:extLst>
          </p:cNvPr>
          <p:cNvSpPr txBox="1">
            <a:spLocks/>
          </p:cNvSpPr>
          <p:nvPr/>
        </p:nvSpPr>
        <p:spPr>
          <a:xfrm>
            <a:off x="3854741" y="965324"/>
            <a:ext cx="4186106" cy="1126283"/>
          </a:xfrm>
          <a:prstGeom prst="rect">
            <a:avLst/>
          </a:prstGeom>
        </p:spPr>
        <p:txBody>
          <a:bodyPr vert="horz" lIns="91440" tIns="45720" rIns="91440" bIns="45720" rtlCol="0" anchor="t">
            <a:normAutofit/>
            <a:scene3d>
              <a:camera prst="orthographicFront"/>
              <a:lightRig rig="harsh" dir="t"/>
            </a:scene3d>
            <a:sp3d extrusionH="57150" prstMaterial="matte">
              <a:bevelT w="63500" h="12700" prst="angle"/>
              <a:contourClr>
                <a:schemeClr val="bg1">
                  <a:lumMod val="65000"/>
                </a:schemeClr>
              </a:contourClr>
            </a:sp3d>
          </a:bodyPr>
          <a:lstStyle>
            <a:lvl1pPr marL="0" indent="0" algn="l" defTabSz="457200" rtl="0" eaLnBrk="1" latinLnBrk="0" hangingPunct="1">
              <a:spcBef>
                <a:spcPts val="1000"/>
              </a:spcBef>
              <a:spcAft>
                <a:spcPts val="0"/>
              </a:spcAft>
              <a:buClr>
                <a:schemeClr val="accent1"/>
              </a:buClr>
              <a:buFont typeface="Wingdings 3" charset="2"/>
              <a:buNone/>
              <a:defRPr sz="1800" kern="1200">
                <a:solidFill>
                  <a:schemeClr val="tx1">
                    <a:lumMod val="65000"/>
                    <a:lumOff val="35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Font typeface="Wingdings 3"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Font typeface="Wingdings 3"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9pPr>
          </a:lstStyle>
          <a:p>
            <a:pPr algn="ctr"/>
            <a:r>
              <a:rPr lang="tr-TR" b="1" dirty="0">
                <a:ln/>
                <a:solidFill>
                  <a:schemeClr val="accent3"/>
                </a:solidFill>
              </a:rPr>
              <a:t>Nesneye Dayalı Programlama Dersi</a:t>
            </a:r>
            <a:endParaRPr lang="en-US" b="1" dirty="0">
              <a:ln/>
              <a:solidFill>
                <a:schemeClr val="accent3"/>
              </a:solidFill>
            </a:endParaRPr>
          </a:p>
        </p:txBody>
      </p:sp>
      <p:pic>
        <p:nvPicPr>
          <p:cNvPr id="5" name="Resim 4">
            <a:hlinkClick r:id="rId4"/>
            <a:extLst>
              <a:ext uri="{FF2B5EF4-FFF2-40B4-BE49-F238E27FC236}">
                <a16:creationId xmlns:a16="http://schemas.microsoft.com/office/drawing/2014/main" id="{EED764AF-282C-4771-8AA0-42C0A63C7DC7}"/>
              </a:ext>
            </a:extLst>
          </p:cNvPr>
          <p:cNvPicPr>
            <a:picLocks noChangeAspect="1"/>
          </p:cNvPicPr>
          <p:nvPr/>
        </p:nvPicPr>
        <p:blipFill>
          <a:blip r:embed="rId5"/>
          <a:stretch>
            <a:fillRect/>
          </a:stretch>
        </p:blipFill>
        <p:spPr>
          <a:xfrm>
            <a:off x="810778" y="-55368"/>
            <a:ext cx="1778435" cy="1633526"/>
          </a:xfrm>
          <a:prstGeom prst="rect">
            <a:avLst/>
          </a:prstGeom>
        </p:spPr>
      </p:pic>
      <p:sp>
        <p:nvSpPr>
          <p:cNvPr id="8" name="Dikdörtgen 7">
            <a:extLst>
              <a:ext uri="{FF2B5EF4-FFF2-40B4-BE49-F238E27FC236}">
                <a16:creationId xmlns:a16="http://schemas.microsoft.com/office/drawing/2014/main" id="{1E4F3095-F1B4-404E-8096-C524CBBDD076}"/>
              </a:ext>
            </a:extLst>
          </p:cNvPr>
          <p:cNvSpPr/>
          <p:nvPr/>
        </p:nvSpPr>
        <p:spPr>
          <a:xfrm>
            <a:off x="399582" y="1366436"/>
            <a:ext cx="2772989" cy="276999"/>
          </a:xfrm>
          <a:prstGeom prst="rect">
            <a:avLst/>
          </a:prstGeom>
          <a:noFill/>
        </p:spPr>
        <p:txBody>
          <a:bodyPr wrap="square" lIns="91440" tIns="45720" rIns="91440" bIns="45720">
            <a:spAutoFit/>
          </a:bodyPr>
          <a:lstStyle/>
          <a:p>
            <a:pPr algn="ctr"/>
            <a:r>
              <a:rPr lang="tr-TR" sz="1200" b="0" cap="none" spc="0" dirty="0">
                <a:ln w="0"/>
                <a:effectLst>
                  <a:outerShdw blurRad="38100" dist="19050" dir="2700000" algn="tl" rotWithShape="0">
                    <a:schemeClr val="dk1">
                      <a:alpha val="40000"/>
                    </a:schemeClr>
                  </a:outerShdw>
                </a:effectLst>
                <a:hlinkClick r:id="rId6">
                  <a:extLst>
                    <a:ext uri="{A12FA001-AC4F-418D-AE19-62706E023703}">
                      <ahyp:hlinkClr xmlns:ahyp="http://schemas.microsoft.com/office/drawing/2018/hyperlinkcolor" val="tx"/>
                    </a:ext>
                  </a:extLst>
                </a:hlinkClick>
              </a:rPr>
              <a:t>http://youtube.com/bmdersleri</a:t>
            </a:r>
            <a:endParaRPr lang="tr-TR" sz="1200" b="0" cap="none" spc="0" dirty="0">
              <a:ln w="0"/>
              <a:effectLst>
                <a:outerShdw blurRad="38100" dist="19050" dir="2700000" algn="tl" rotWithShape="0">
                  <a:schemeClr val="dk1">
                    <a:alpha val="40000"/>
                  </a:schemeClr>
                </a:outerShdw>
              </a:effectLst>
            </a:endParaRPr>
          </a:p>
        </p:txBody>
      </p:sp>
      <p:pic>
        <p:nvPicPr>
          <p:cNvPr id="1026" name="Picture 2" descr="Object Oriented Programming: A curated set of resources">
            <a:extLst>
              <a:ext uri="{FF2B5EF4-FFF2-40B4-BE49-F238E27FC236}">
                <a16:creationId xmlns:a16="http://schemas.microsoft.com/office/drawing/2014/main" id="{A2F27DDA-67C0-41CC-BD3F-EBB74DA685A3}"/>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7570"/>
          <a:stretch/>
        </p:blipFill>
        <p:spPr bwMode="auto">
          <a:xfrm>
            <a:off x="9306374" y="212981"/>
            <a:ext cx="2559953" cy="1822402"/>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13753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C1A356F-FD53-4D4C-A740-9A755A1E70AE}"/>
              </a:ext>
            </a:extLst>
          </p:cNvPr>
          <p:cNvSpPr>
            <a:spLocks noGrp="1"/>
          </p:cNvSpPr>
          <p:nvPr>
            <p:ph type="title"/>
          </p:nvPr>
        </p:nvSpPr>
        <p:spPr/>
        <p:txBody>
          <a:bodyPr/>
          <a:lstStyle/>
          <a:p>
            <a:r>
              <a:rPr lang="tr-TR" dirty="0"/>
              <a:t>Değişken Türleri (devam)</a:t>
            </a:r>
          </a:p>
        </p:txBody>
      </p:sp>
      <p:sp>
        <p:nvSpPr>
          <p:cNvPr id="3" name="İçerik Yer Tutucusu 2">
            <a:extLst>
              <a:ext uri="{FF2B5EF4-FFF2-40B4-BE49-F238E27FC236}">
                <a16:creationId xmlns:a16="http://schemas.microsoft.com/office/drawing/2014/main" id="{B8DA3C04-6708-4C25-BB4D-2CD32BB56C1C}"/>
              </a:ext>
            </a:extLst>
          </p:cNvPr>
          <p:cNvSpPr>
            <a:spLocks noGrp="1"/>
          </p:cNvSpPr>
          <p:nvPr>
            <p:ph idx="1"/>
          </p:nvPr>
        </p:nvSpPr>
        <p:spPr>
          <a:xfrm>
            <a:off x="1562471" y="1307691"/>
            <a:ext cx="10076154" cy="5350562"/>
          </a:xfrm>
        </p:spPr>
        <p:txBody>
          <a:bodyPr/>
          <a:lstStyle/>
          <a:p>
            <a:pPr marL="0" indent="0" algn="just">
              <a:buNone/>
            </a:pPr>
            <a:r>
              <a:rPr lang="tr-TR" sz="1800" dirty="0">
                <a:solidFill>
                  <a:schemeClr val="tx1"/>
                </a:solidFill>
              </a:rPr>
              <a:t>Sabit Değişkenler (</a:t>
            </a:r>
            <a:r>
              <a:rPr lang="tr-TR" sz="1800" dirty="0">
                <a:solidFill>
                  <a:schemeClr val="tx1"/>
                </a:solidFill>
                <a:latin typeface="Courier New" panose="02070309020205020404" pitchFamily="49" charset="0"/>
                <a:cs typeface="Courier New" panose="02070309020205020404" pitchFamily="49" charset="0"/>
              </a:rPr>
              <a:t>const</a:t>
            </a:r>
            <a:r>
              <a:rPr lang="tr-TR" sz="1800" dirty="0">
                <a:solidFill>
                  <a:schemeClr val="tx1"/>
                </a:solidFill>
              </a:rPr>
              <a:t>): Programda değeri hiç değişmeyecek olan değişkenler için kullanılır. Ayrıca </a:t>
            </a:r>
            <a:r>
              <a:rPr lang="tr-TR" sz="1800" dirty="0">
                <a:solidFill>
                  <a:schemeClr val="tx1"/>
                </a:solidFill>
                <a:latin typeface="Courier New" panose="02070309020205020404" pitchFamily="49" charset="0"/>
                <a:cs typeface="Courier New" panose="02070309020205020404" pitchFamily="49" charset="0"/>
              </a:rPr>
              <a:t>const</a:t>
            </a:r>
            <a:r>
              <a:rPr lang="tr-TR" sz="1800" dirty="0">
                <a:solidFill>
                  <a:schemeClr val="tx1"/>
                </a:solidFill>
              </a:rPr>
              <a:t> değişkeni ile matematiksel işlemler yapmak da mümkündür. Dikkat edilmesi gereken mutlaka bir değer ataması yapılması gereklidir.</a:t>
            </a:r>
          </a:p>
          <a:p>
            <a:pPr marL="0" indent="0" algn="just">
              <a:buNone/>
            </a:pPr>
            <a:r>
              <a:rPr lang="tr-TR" dirty="0"/>
              <a:t>Örnek:</a:t>
            </a:r>
          </a:p>
          <a:p>
            <a:pPr marL="0" indent="0" algn="just">
              <a:buNone/>
            </a:pPr>
            <a:endParaRPr lang="tr-TR" dirty="0"/>
          </a:p>
          <a:p>
            <a:pPr marL="0" indent="0" algn="just">
              <a:buNone/>
            </a:pPr>
            <a:endParaRPr lang="tr-TR" dirty="0"/>
          </a:p>
          <a:p>
            <a:pPr marL="0" indent="0" algn="just">
              <a:buNone/>
            </a:pPr>
            <a:endParaRPr lang="tr-TR" dirty="0"/>
          </a:p>
          <a:p>
            <a:pPr marL="0" indent="0" algn="just">
              <a:buNone/>
            </a:pPr>
            <a:r>
              <a:rPr lang="tr-TR" dirty="0">
                <a:latin typeface="Courier New" panose="02070309020205020404" pitchFamily="49" charset="0"/>
                <a:cs typeface="Courier New" panose="02070309020205020404" pitchFamily="49" charset="0"/>
              </a:rPr>
              <a:t>Readonly</a:t>
            </a:r>
            <a:r>
              <a:rPr lang="tr-TR" dirty="0"/>
              <a:t>: </a:t>
            </a:r>
            <a:r>
              <a:rPr lang="tr-TR" dirty="0">
                <a:latin typeface="Courier New" panose="02070309020205020404" pitchFamily="49" charset="0"/>
                <a:cs typeface="Courier New" panose="02070309020205020404" pitchFamily="49" charset="0"/>
              </a:rPr>
              <a:t>Readonly</a:t>
            </a:r>
            <a:r>
              <a:rPr lang="tr-TR" dirty="0"/>
              <a:t> aynı const türüne benzer. </a:t>
            </a:r>
            <a:r>
              <a:rPr lang="tr-TR" dirty="0">
                <a:latin typeface="Courier New" panose="02070309020205020404" pitchFamily="49" charset="0"/>
                <a:cs typeface="Courier New" panose="02070309020205020404" pitchFamily="49" charset="0"/>
              </a:rPr>
              <a:t>const</a:t>
            </a:r>
            <a:r>
              <a:rPr lang="tr-TR" dirty="0"/>
              <a:t> dan farklı olarak  ilk değer ataması yapmak zorunlu değildir. Sınıfların içinde metotların dışında tanımlanır. Değer ataması ise sadece yapıcı metotta tanımlanabilir. Onun dışında diğer metotlarda okunabilir olacaktır.  </a:t>
            </a:r>
          </a:p>
          <a:p>
            <a:pPr marL="0" indent="0" algn="just">
              <a:buNone/>
            </a:pPr>
            <a:endParaRPr lang="tr-TR" dirty="0"/>
          </a:p>
        </p:txBody>
      </p:sp>
      <p:sp>
        <p:nvSpPr>
          <p:cNvPr id="4" name="Slayt Numarası Yer Tutucusu 3">
            <a:extLst>
              <a:ext uri="{FF2B5EF4-FFF2-40B4-BE49-F238E27FC236}">
                <a16:creationId xmlns:a16="http://schemas.microsoft.com/office/drawing/2014/main" id="{19A193BB-6AEA-4850-8120-027A4A3188B8}"/>
              </a:ext>
            </a:extLst>
          </p:cNvPr>
          <p:cNvSpPr>
            <a:spLocks noGrp="1"/>
          </p:cNvSpPr>
          <p:nvPr>
            <p:ph type="sldNum" sz="quarter" idx="12"/>
          </p:nvPr>
        </p:nvSpPr>
        <p:spPr/>
        <p:txBody>
          <a:bodyPr/>
          <a:lstStyle/>
          <a:p>
            <a:fld id="{D57F1E4F-1CFF-5643-939E-217C01CDF565}" type="slidenum">
              <a:rPr lang="en-US" smtClean="0"/>
              <a:pPr/>
              <a:t>10</a:t>
            </a:fld>
            <a:endParaRPr lang="en-US" dirty="0"/>
          </a:p>
        </p:txBody>
      </p:sp>
      <p:pic>
        <p:nvPicPr>
          <p:cNvPr id="7" name="Resim 6">
            <a:extLst>
              <a:ext uri="{FF2B5EF4-FFF2-40B4-BE49-F238E27FC236}">
                <a16:creationId xmlns:a16="http://schemas.microsoft.com/office/drawing/2014/main" id="{BA92150D-9F00-4103-AB1F-6D75B1F11DCC}"/>
              </a:ext>
            </a:extLst>
          </p:cNvPr>
          <p:cNvPicPr>
            <a:picLocks noChangeAspect="1"/>
          </p:cNvPicPr>
          <p:nvPr/>
        </p:nvPicPr>
        <p:blipFill>
          <a:blip r:embed="rId2"/>
          <a:stretch>
            <a:fillRect/>
          </a:stretch>
        </p:blipFill>
        <p:spPr>
          <a:xfrm>
            <a:off x="2905432" y="2409375"/>
            <a:ext cx="3315163" cy="1152686"/>
          </a:xfrm>
          <a:prstGeom prst="rect">
            <a:avLst/>
          </a:prstGeom>
        </p:spPr>
      </p:pic>
      <p:pic>
        <p:nvPicPr>
          <p:cNvPr id="11" name="Resim 10">
            <a:extLst>
              <a:ext uri="{FF2B5EF4-FFF2-40B4-BE49-F238E27FC236}">
                <a16:creationId xmlns:a16="http://schemas.microsoft.com/office/drawing/2014/main" id="{EF23E83F-6661-4ACE-829B-E1E67F2637AA}"/>
              </a:ext>
            </a:extLst>
          </p:cNvPr>
          <p:cNvPicPr>
            <a:picLocks noChangeAspect="1"/>
          </p:cNvPicPr>
          <p:nvPr/>
        </p:nvPicPr>
        <p:blipFill>
          <a:blip r:embed="rId3"/>
          <a:stretch>
            <a:fillRect/>
          </a:stretch>
        </p:blipFill>
        <p:spPr>
          <a:xfrm>
            <a:off x="1727913" y="4991145"/>
            <a:ext cx="2372056" cy="1667108"/>
          </a:xfrm>
          <a:prstGeom prst="rect">
            <a:avLst/>
          </a:prstGeom>
        </p:spPr>
      </p:pic>
      <p:sp>
        <p:nvSpPr>
          <p:cNvPr id="12" name="Metin kutusu 11">
            <a:extLst>
              <a:ext uri="{FF2B5EF4-FFF2-40B4-BE49-F238E27FC236}">
                <a16:creationId xmlns:a16="http://schemas.microsoft.com/office/drawing/2014/main" id="{0B096C93-69DA-46F5-B144-7D182A9EB994}"/>
              </a:ext>
            </a:extLst>
          </p:cNvPr>
          <p:cNvSpPr txBox="1"/>
          <p:nvPr/>
        </p:nvSpPr>
        <p:spPr>
          <a:xfrm>
            <a:off x="1769806" y="5339799"/>
            <a:ext cx="2271252" cy="1280890"/>
          </a:xfrm>
          <a:prstGeom prst="rect">
            <a:avLst/>
          </a:prstGeom>
          <a:noFill/>
          <a:ln>
            <a:solidFill>
              <a:schemeClr val="accent2">
                <a:lumMod val="75000"/>
              </a:schemeClr>
            </a:solidFill>
          </a:ln>
        </p:spPr>
        <p:txBody>
          <a:bodyPr wrap="square" rtlCol="0">
            <a:spAutoFit/>
          </a:bodyPr>
          <a:lstStyle/>
          <a:p>
            <a:endParaRPr lang="tr-TR" dirty="0"/>
          </a:p>
        </p:txBody>
      </p:sp>
      <p:cxnSp>
        <p:nvCxnSpPr>
          <p:cNvPr id="14" name="Düz Ok Bağlayıcısı 13">
            <a:extLst>
              <a:ext uri="{FF2B5EF4-FFF2-40B4-BE49-F238E27FC236}">
                <a16:creationId xmlns:a16="http://schemas.microsoft.com/office/drawing/2014/main" id="{52F54B0E-D281-4F51-9EAC-FCAE152932E4}"/>
              </a:ext>
            </a:extLst>
          </p:cNvPr>
          <p:cNvCxnSpPr/>
          <p:nvPr/>
        </p:nvCxnSpPr>
        <p:spPr>
          <a:xfrm>
            <a:off x="4099969" y="5588454"/>
            <a:ext cx="631829" cy="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5" name="Metin kutusu 14">
            <a:extLst>
              <a:ext uri="{FF2B5EF4-FFF2-40B4-BE49-F238E27FC236}">
                <a16:creationId xmlns:a16="http://schemas.microsoft.com/office/drawing/2014/main" id="{47BB795B-07AC-4A3B-BFBE-2B024BE20635}"/>
              </a:ext>
            </a:extLst>
          </p:cNvPr>
          <p:cNvSpPr txBox="1"/>
          <p:nvPr/>
        </p:nvSpPr>
        <p:spPr>
          <a:xfrm>
            <a:off x="4752520" y="5403788"/>
            <a:ext cx="1611339" cy="369332"/>
          </a:xfrm>
          <a:prstGeom prst="rect">
            <a:avLst/>
          </a:prstGeom>
          <a:noFill/>
        </p:spPr>
        <p:txBody>
          <a:bodyPr wrap="none" rtlCol="0">
            <a:spAutoFit/>
          </a:bodyPr>
          <a:lstStyle/>
          <a:p>
            <a:r>
              <a:rPr lang="tr-TR" dirty="0"/>
              <a:t>Yapıcı Metot</a:t>
            </a:r>
          </a:p>
        </p:txBody>
      </p:sp>
      <p:pic>
        <p:nvPicPr>
          <p:cNvPr id="17" name="Resim 16">
            <a:extLst>
              <a:ext uri="{FF2B5EF4-FFF2-40B4-BE49-F238E27FC236}">
                <a16:creationId xmlns:a16="http://schemas.microsoft.com/office/drawing/2014/main" id="{E8EFD049-AFA1-406A-B1D7-DDF2111B2B90}"/>
              </a:ext>
            </a:extLst>
          </p:cNvPr>
          <p:cNvPicPr>
            <a:picLocks noChangeAspect="1"/>
          </p:cNvPicPr>
          <p:nvPr/>
        </p:nvPicPr>
        <p:blipFill>
          <a:blip r:embed="rId4"/>
          <a:stretch>
            <a:fillRect/>
          </a:stretch>
        </p:blipFill>
        <p:spPr>
          <a:xfrm>
            <a:off x="6509586" y="5182487"/>
            <a:ext cx="4801270" cy="1181265"/>
          </a:xfrm>
          <a:prstGeom prst="rect">
            <a:avLst/>
          </a:prstGeom>
        </p:spPr>
      </p:pic>
    </p:spTree>
    <p:extLst>
      <p:ext uri="{BB962C8B-B14F-4D97-AF65-F5344CB8AC3E}">
        <p14:creationId xmlns:p14="http://schemas.microsoft.com/office/powerpoint/2010/main" val="8055073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0FD3E19-27CE-4D6A-8B21-C694EA9EA88D}"/>
              </a:ext>
            </a:extLst>
          </p:cNvPr>
          <p:cNvSpPr>
            <a:spLocks noGrp="1"/>
          </p:cNvSpPr>
          <p:nvPr>
            <p:ph type="title"/>
          </p:nvPr>
        </p:nvSpPr>
        <p:spPr/>
        <p:txBody>
          <a:bodyPr>
            <a:normAutofit/>
          </a:bodyPr>
          <a:lstStyle/>
          <a:p>
            <a:r>
              <a:rPr lang="tr-TR" dirty="0"/>
              <a:t>Değişkenlere Değer Atama</a:t>
            </a:r>
          </a:p>
        </p:txBody>
      </p:sp>
      <p:sp>
        <p:nvSpPr>
          <p:cNvPr id="4" name="Slayt Numarası Yer Tutucusu 3">
            <a:extLst>
              <a:ext uri="{FF2B5EF4-FFF2-40B4-BE49-F238E27FC236}">
                <a16:creationId xmlns:a16="http://schemas.microsoft.com/office/drawing/2014/main" id="{5B46DB9C-FF16-43A5-9C90-74C4AA77562B}"/>
              </a:ext>
            </a:extLst>
          </p:cNvPr>
          <p:cNvSpPr>
            <a:spLocks noGrp="1"/>
          </p:cNvSpPr>
          <p:nvPr>
            <p:ph type="sldNum" sz="quarter" idx="12"/>
          </p:nvPr>
        </p:nvSpPr>
        <p:spPr/>
        <p:txBody>
          <a:bodyPr/>
          <a:lstStyle/>
          <a:p>
            <a:fld id="{D57F1E4F-1CFF-5643-939E-217C01CDF565}" type="slidenum">
              <a:rPr lang="en-US" smtClean="0"/>
              <a:pPr/>
              <a:t>11</a:t>
            </a:fld>
            <a:endParaRPr lang="en-US" dirty="0"/>
          </a:p>
        </p:txBody>
      </p:sp>
      <p:pic>
        <p:nvPicPr>
          <p:cNvPr id="5" name="İçerik Yer Tutucusu 4" descr="metin içeren bir resim&#10;&#10;Açıklama otomatik olarak oluşturuldu">
            <a:extLst>
              <a:ext uri="{FF2B5EF4-FFF2-40B4-BE49-F238E27FC236}">
                <a16:creationId xmlns:a16="http://schemas.microsoft.com/office/drawing/2014/main" id="{183723F8-4A2A-4F8B-82DD-7FF4E77FE9F6}"/>
              </a:ext>
            </a:extLst>
          </p:cNvPr>
          <p:cNvPicPr>
            <a:picLocks noGrp="1" noChangeAspect="1"/>
          </p:cNvPicPr>
          <p:nvPr>
            <p:ph idx="1"/>
          </p:nvPr>
        </p:nvPicPr>
        <p:blipFill>
          <a:blip r:embed="rId2"/>
          <a:stretch>
            <a:fillRect/>
          </a:stretch>
        </p:blipFill>
        <p:spPr>
          <a:xfrm>
            <a:off x="8775540" y="1905000"/>
            <a:ext cx="3022035" cy="3022035"/>
          </a:xfrm>
        </p:spPr>
      </p:pic>
      <p:sp>
        <p:nvSpPr>
          <p:cNvPr id="6" name="Metin kutusu 5">
            <a:extLst>
              <a:ext uri="{FF2B5EF4-FFF2-40B4-BE49-F238E27FC236}">
                <a16:creationId xmlns:a16="http://schemas.microsoft.com/office/drawing/2014/main" id="{F7A01E8A-FD15-45A2-827F-33734D3CF57B}"/>
              </a:ext>
            </a:extLst>
          </p:cNvPr>
          <p:cNvSpPr txBox="1"/>
          <p:nvPr/>
        </p:nvSpPr>
        <p:spPr>
          <a:xfrm>
            <a:off x="1535168" y="2428783"/>
            <a:ext cx="6462456" cy="2308324"/>
          </a:xfrm>
          <a:prstGeom prst="rect">
            <a:avLst/>
          </a:prstGeom>
          <a:noFill/>
        </p:spPr>
        <p:txBody>
          <a:bodyPr wrap="square" rtlCol="0">
            <a:spAutoFit/>
          </a:bodyPr>
          <a:lstStyle/>
          <a:p>
            <a:r>
              <a:rPr lang="tr-TR" dirty="0"/>
              <a:t>Programcı isterse bazı değişkenlerde değer ataması yapabilir. Bu değişkenler de sık sık yapılan bir durumdur. Bazı türler de ise değer ataması yapmak zorunludur.</a:t>
            </a:r>
          </a:p>
          <a:p>
            <a:endParaRPr lang="tr-TR" dirty="0"/>
          </a:p>
          <a:p>
            <a:endParaRPr lang="tr-TR" dirty="0"/>
          </a:p>
          <a:p>
            <a:r>
              <a:rPr lang="tr-TR" dirty="0"/>
              <a:t>Örnek:   </a:t>
            </a:r>
            <a:r>
              <a:rPr lang="tr-TR" dirty="0">
                <a:solidFill>
                  <a:schemeClr val="accent2">
                    <a:lumMod val="75000"/>
                  </a:schemeClr>
                </a:solidFill>
                <a:latin typeface="Courier New" panose="02070309020205020404" pitchFamily="49" charset="0"/>
                <a:cs typeface="Courier New" panose="02070309020205020404" pitchFamily="49" charset="0"/>
              </a:rPr>
              <a:t>int</a:t>
            </a:r>
            <a:r>
              <a:rPr lang="tr-TR" dirty="0">
                <a:latin typeface="Courier New" panose="02070309020205020404" pitchFamily="49" charset="0"/>
                <a:cs typeface="Courier New" panose="02070309020205020404" pitchFamily="49" charset="0"/>
              </a:rPr>
              <a:t> a=2,b,c=9;</a:t>
            </a:r>
          </a:p>
          <a:p>
            <a:r>
              <a:rPr lang="tr-TR" dirty="0">
                <a:latin typeface="Courier New" panose="02070309020205020404" pitchFamily="49" charset="0"/>
                <a:cs typeface="Courier New" panose="02070309020205020404" pitchFamily="49" charset="0"/>
              </a:rPr>
              <a:t>		</a:t>
            </a:r>
            <a:r>
              <a:rPr lang="tr-TR" dirty="0">
                <a:solidFill>
                  <a:schemeClr val="accent2">
                    <a:lumMod val="75000"/>
                  </a:schemeClr>
                </a:solidFill>
                <a:latin typeface="Courier New" panose="02070309020205020404" pitchFamily="49" charset="0"/>
                <a:cs typeface="Courier New" panose="02070309020205020404" pitchFamily="49" charset="0"/>
              </a:rPr>
              <a:t>string</a:t>
            </a:r>
            <a:r>
              <a:rPr lang="tr-TR" dirty="0">
                <a:latin typeface="Courier New" panose="02070309020205020404" pitchFamily="49" charset="0"/>
                <a:cs typeface="Courier New" panose="02070309020205020404" pitchFamily="49" charset="0"/>
              </a:rPr>
              <a:t> ad=‘’Arife’’;</a:t>
            </a:r>
          </a:p>
          <a:p>
            <a:r>
              <a:rPr lang="tr-TR" dirty="0">
                <a:latin typeface="Courier New" panose="02070309020205020404" pitchFamily="49" charset="0"/>
                <a:cs typeface="Courier New" panose="02070309020205020404" pitchFamily="49" charset="0"/>
              </a:rPr>
              <a:t>		</a:t>
            </a:r>
            <a:r>
              <a:rPr lang="tr-TR" dirty="0">
                <a:solidFill>
                  <a:schemeClr val="accent2">
                    <a:lumMod val="75000"/>
                  </a:schemeClr>
                </a:solidFill>
                <a:latin typeface="Courier New" panose="02070309020205020404" pitchFamily="49" charset="0"/>
                <a:cs typeface="Courier New" panose="02070309020205020404" pitchFamily="49" charset="0"/>
              </a:rPr>
              <a:t>double</a:t>
            </a:r>
            <a:r>
              <a:rPr lang="tr-TR" dirty="0">
                <a:latin typeface="Courier New" panose="02070309020205020404" pitchFamily="49" charset="0"/>
                <a:cs typeface="Courier New" panose="02070309020205020404" pitchFamily="49" charset="0"/>
              </a:rPr>
              <a:t> b=2.6;</a:t>
            </a:r>
          </a:p>
        </p:txBody>
      </p:sp>
    </p:spTree>
    <p:extLst>
      <p:ext uri="{BB962C8B-B14F-4D97-AF65-F5344CB8AC3E}">
        <p14:creationId xmlns:p14="http://schemas.microsoft.com/office/powerpoint/2010/main" val="5302511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A0776491-7959-4AEB-BFD3-58B24AED82BA}"/>
              </a:ext>
            </a:extLst>
          </p:cNvPr>
          <p:cNvSpPr>
            <a:spLocks noGrp="1"/>
          </p:cNvSpPr>
          <p:nvPr>
            <p:ph type="title"/>
          </p:nvPr>
        </p:nvSpPr>
        <p:spPr>
          <a:xfrm>
            <a:off x="2006353" y="624109"/>
            <a:ext cx="9498259" cy="1155859"/>
          </a:xfrm>
        </p:spPr>
        <p:txBody>
          <a:bodyPr>
            <a:normAutofit/>
          </a:bodyPr>
          <a:lstStyle/>
          <a:p>
            <a:r>
              <a:rPr lang="tr-TR" dirty="0"/>
              <a:t>Stack ve Heap</a:t>
            </a:r>
          </a:p>
        </p:txBody>
      </p:sp>
      <p:sp>
        <p:nvSpPr>
          <p:cNvPr id="3" name="İçerik Yer Tutucusu 2">
            <a:extLst>
              <a:ext uri="{FF2B5EF4-FFF2-40B4-BE49-F238E27FC236}">
                <a16:creationId xmlns:a16="http://schemas.microsoft.com/office/drawing/2014/main" id="{B4883F2B-AD2B-48BC-A5AB-AD09462CCDD3}"/>
              </a:ext>
            </a:extLst>
          </p:cNvPr>
          <p:cNvSpPr>
            <a:spLocks noGrp="1"/>
          </p:cNvSpPr>
          <p:nvPr>
            <p:ph idx="1"/>
          </p:nvPr>
        </p:nvSpPr>
        <p:spPr>
          <a:xfrm>
            <a:off x="1544716" y="1528467"/>
            <a:ext cx="9959896" cy="5593445"/>
          </a:xfrm>
        </p:spPr>
        <p:txBody>
          <a:bodyPr/>
          <a:lstStyle/>
          <a:p>
            <a:pPr marL="0" indent="0">
              <a:buNone/>
            </a:pPr>
            <a:r>
              <a:rPr lang="tr-TR" dirty="0"/>
              <a:t>C# ‘ da iki tane veri tipi vardır. Değişken Türleri ve Referans türleri.</a:t>
            </a:r>
          </a:p>
          <a:p>
            <a:pPr marL="0" indent="0">
              <a:buNone/>
            </a:pPr>
            <a:r>
              <a:rPr lang="tr-TR" dirty="0"/>
              <a:t>Değişken Türleri: </a:t>
            </a:r>
            <a:r>
              <a:rPr lang="tr-TR" dirty="0">
                <a:latin typeface="Courier New" panose="02070309020205020404" pitchFamily="49" charset="0"/>
                <a:cs typeface="Courier New" panose="02070309020205020404" pitchFamily="49" charset="0"/>
              </a:rPr>
              <a:t>int,long,float,double,decimal,char,bool,byte,short,struct,enum</a:t>
            </a:r>
          </a:p>
          <a:p>
            <a:pPr marL="0" indent="0">
              <a:buNone/>
            </a:pPr>
            <a:r>
              <a:rPr lang="tr-TR" dirty="0"/>
              <a:t>Referans Türleri: </a:t>
            </a:r>
            <a:r>
              <a:rPr lang="tr-TR" dirty="0">
                <a:latin typeface="Courier New" panose="02070309020205020404" pitchFamily="49" charset="0"/>
                <a:cs typeface="Courier New" panose="02070309020205020404" pitchFamily="49" charset="0"/>
              </a:rPr>
              <a:t>string,object,class,interface,array,delegate</a:t>
            </a:r>
          </a:p>
          <a:p>
            <a:pPr marL="0" indent="0">
              <a:buNone/>
            </a:pPr>
            <a:r>
              <a:rPr lang="tr-TR" dirty="0"/>
              <a:t>Not:</a:t>
            </a:r>
            <a:r>
              <a:rPr lang="tr-TR" dirty="0">
                <a:latin typeface="Courier New" panose="02070309020205020404" pitchFamily="49" charset="0"/>
                <a:cs typeface="Courier New" panose="02070309020205020404" pitchFamily="49" charset="0"/>
              </a:rPr>
              <a:t> String </a:t>
            </a:r>
            <a:r>
              <a:rPr lang="tr-TR" dirty="0"/>
              <a:t>referans türünde olmasına rağmen metotlara geçirilirken değişken tipi gibi kopyalanır. </a:t>
            </a:r>
          </a:p>
        </p:txBody>
      </p:sp>
      <p:sp>
        <p:nvSpPr>
          <p:cNvPr id="4" name="Slayt Numarası Yer Tutucusu 3">
            <a:extLst>
              <a:ext uri="{FF2B5EF4-FFF2-40B4-BE49-F238E27FC236}">
                <a16:creationId xmlns:a16="http://schemas.microsoft.com/office/drawing/2014/main" id="{3D0620FA-B608-4C82-A3AD-7C704C23E847}"/>
              </a:ext>
            </a:extLst>
          </p:cNvPr>
          <p:cNvSpPr>
            <a:spLocks noGrp="1"/>
          </p:cNvSpPr>
          <p:nvPr>
            <p:ph type="sldNum" sz="quarter" idx="12"/>
          </p:nvPr>
        </p:nvSpPr>
        <p:spPr/>
        <p:txBody>
          <a:bodyPr/>
          <a:lstStyle/>
          <a:p>
            <a:fld id="{D57F1E4F-1CFF-5643-939E-217C01CDF565}" type="slidenum">
              <a:rPr lang="en-US" smtClean="0"/>
              <a:pPr/>
              <a:t>12</a:t>
            </a:fld>
            <a:endParaRPr lang="en-US" dirty="0"/>
          </a:p>
        </p:txBody>
      </p:sp>
      <p:sp>
        <p:nvSpPr>
          <p:cNvPr id="5" name="Metin kutusu 4">
            <a:extLst>
              <a:ext uri="{FF2B5EF4-FFF2-40B4-BE49-F238E27FC236}">
                <a16:creationId xmlns:a16="http://schemas.microsoft.com/office/drawing/2014/main" id="{06C17877-8C1E-4C3A-8966-CF0C870050AE}"/>
              </a:ext>
            </a:extLst>
          </p:cNvPr>
          <p:cNvSpPr txBox="1"/>
          <p:nvPr/>
        </p:nvSpPr>
        <p:spPr>
          <a:xfrm>
            <a:off x="3432517" y="3868937"/>
            <a:ext cx="5134434" cy="2585323"/>
          </a:xfrm>
          <a:prstGeom prst="rect">
            <a:avLst/>
          </a:prstGeom>
          <a:noFill/>
          <a:ln w="28575">
            <a:solidFill>
              <a:schemeClr val="tx2">
                <a:lumMod val="50000"/>
              </a:schemeClr>
            </a:solidFill>
          </a:ln>
        </p:spPr>
        <p:txBody>
          <a:bodyPr wrap="square" rtlCol="0">
            <a:spAutoFit/>
          </a:bodyPr>
          <a:lstStyle/>
          <a:p>
            <a:pPr algn="ctr"/>
            <a:r>
              <a:rPr lang="tr-TR" dirty="0"/>
              <a:t>RAM</a:t>
            </a:r>
          </a:p>
          <a:p>
            <a:r>
              <a:rPr lang="tr-TR" dirty="0"/>
              <a:t>		STACK					HEAP</a:t>
            </a:r>
          </a:p>
          <a:p>
            <a:pPr algn="ctr"/>
            <a:endParaRPr lang="tr-TR" dirty="0"/>
          </a:p>
          <a:p>
            <a:pPr algn="ctr"/>
            <a:endParaRPr lang="tr-TR" dirty="0"/>
          </a:p>
          <a:p>
            <a:pPr algn="ctr"/>
            <a:endParaRPr lang="tr-TR" dirty="0"/>
          </a:p>
          <a:p>
            <a:pPr algn="ctr"/>
            <a:endParaRPr lang="tr-TR" dirty="0"/>
          </a:p>
          <a:p>
            <a:pPr algn="ctr"/>
            <a:endParaRPr lang="tr-TR" dirty="0"/>
          </a:p>
          <a:p>
            <a:pPr algn="ctr"/>
            <a:endParaRPr lang="tr-TR" dirty="0"/>
          </a:p>
          <a:p>
            <a:pPr algn="ctr"/>
            <a:endParaRPr lang="tr-TR" dirty="0"/>
          </a:p>
        </p:txBody>
      </p:sp>
      <p:sp>
        <p:nvSpPr>
          <p:cNvPr id="6" name="Dikdörtgen 5">
            <a:extLst>
              <a:ext uri="{FF2B5EF4-FFF2-40B4-BE49-F238E27FC236}">
                <a16:creationId xmlns:a16="http://schemas.microsoft.com/office/drawing/2014/main" id="{A3AD2FC1-AE39-4261-9843-09815D26C8B8}"/>
              </a:ext>
            </a:extLst>
          </p:cNvPr>
          <p:cNvSpPr/>
          <p:nvPr/>
        </p:nvSpPr>
        <p:spPr>
          <a:xfrm>
            <a:off x="3755253" y="4578366"/>
            <a:ext cx="1988598" cy="176665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tr-TR" dirty="0">
              <a:solidFill>
                <a:schemeClr val="tx1"/>
              </a:solidFill>
            </a:endParaRPr>
          </a:p>
          <a:p>
            <a:r>
              <a:rPr lang="tr-TR" dirty="0">
                <a:solidFill>
                  <a:schemeClr val="tx1"/>
                </a:solidFill>
              </a:rPr>
              <a:t>Sayi=1</a:t>
            </a:r>
          </a:p>
          <a:p>
            <a:endParaRPr lang="tr-TR" dirty="0">
              <a:solidFill>
                <a:schemeClr val="tx1"/>
              </a:solidFill>
            </a:endParaRPr>
          </a:p>
          <a:p>
            <a:r>
              <a:rPr lang="tr-TR" dirty="0">
                <a:solidFill>
                  <a:schemeClr val="tx1"/>
                </a:solidFill>
              </a:rPr>
              <a:t>Heap Adresi</a:t>
            </a:r>
          </a:p>
          <a:p>
            <a:endParaRPr lang="tr-TR" dirty="0">
              <a:solidFill>
                <a:schemeClr val="tx1"/>
              </a:solidFill>
            </a:endParaRPr>
          </a:p>
          <a:p>
            <a:endParaRPr lang="tr-TR" dirty="0">
              <a:solidFill>
                <a:schemeClr val="tx1"/>
              </a:solidFill>
            </a:endParaRPr>
          </a:p>
          <a:p>
            <a:endParaRPr lang="tr-TR" dirty="0">
              <a:solidFill>
                <a:schemeClr val="tx1"/>
              </a:solidFill>
            </a:endParaRPr>
          </a:p>
          <a:p>
            <a:endParaRPr lang="tr-TR" dirty="0">
              <a:solidFill>
                <a:schemeClr val="tx1"/>
              </a:solidFill>
            </a:endParaRPr>
          </a:p>
        </p:txBody>
      </p:sp>
      <p:sp>
        <p:nvSpPr>
          <p:cNvPr id="7" name="Dikdörtgen 6">
            <a:extLst>
              <a:ext uri="{FF2B5EF4-FFF2-40B4-BE49-F238E27FC236}">
                <a16:creationId xmlns:a16="http://schemas.microsoft.com/office/drawing/2014/main" id="{02FEC8C5-A152-4218-8083-72FC93ACD300}"/>
              </a:ext>
            </a:extLst>
          </p:cNvPr>
          <p:cNvSpPr/>
          <p:nvPr/>
        </p:nvSpPr>
        <p:spPr>
          <a:xfrm>
            <a:off x="6445186" y="4578366"/>
            <a:ext cx="1988598" cy="176665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a:solidFill>
                  <a:schemeClr val="tx1"/>
                </a:solidFill>
              </a:rPr>
              <a:t>nesne</a:t>
            </a:r>
          </a:p>
          <a:p>
            <a:pPr algn="ctr"/>
            <a:endParaRPr lang="tr-TR" dirty="0">
              <a:solidFill>
                <a:schemeClr val="tx1"/>
              </a:solidFill>
            </a:endParaRPr>
          </a:p>
          <a:p>
            <a:pPr algn="ctr"/>
            <a:endParaRPr lang="tr-TR" dirty="0">
              <a:solidFill>
                <a:schemeClr val="tx1"/>
              </a:solidFill>
            </a:endParaRPr>
          </a:p>
          <a:p>
            <a:pPr algn="ctr"/>
            <a:endParaRPr lang="tr-TR" dirty="0">
              <a:solidFill>
                <a:schemeClr val="tx1"/>
              </a:solidFill>
            </a:endParaRPr>
          </a:p>
          <a:p>
            <a:pPr algn="ctr"/>
            <a:endParaRPr lang="tr-TR" dirty="0">
              <a:solidFill>
                <a:schemeClr val="tx1"/>
              </a:solidFill>
            </a:endParaRPr>
          </a:p>
          <a:p>
            <a:pPr algn="ctr"/>
            <a:endParaRPr lang="tr-TR" dirty="0">
              <a:solidFill>
                <a:schemeClr val="tx1"/>
              </a:solidFill>
            </a:endParaRPr>
          </a:p>
        </p:txBody>
      </p:sp>
      <p:cxnSp>
        <p:nvCxnSpPr>
          <p:cNvPr id="9" name="Düz Bağlayıcı 8">
            <a:extLst>
              <a:ext uri="{FF2B5EF4-FFF2-40B4-BE49-F238E27FC236}">
                <a16:creationId xmlns:a16="http://schemas.microsoft.com/office/drawing/2014/main" id="{69E49128-CC0B-442D-AE2B-5C3417F8DB46}"/>
              </a:ext>
            </a:extLst>
          </p:cNvPr>
          <p:cNvCxnSpPr/>
          <p:nvPr/>
        </p:nvCxnSpPr>
        <p:spPr>
          <a:xfrm>
            <a:off x="3755252" y="5051394"/>
            <a:ext cx="1988599" cy="0"/>
          </a:xfrm>
          <a:prstGeom prst="line">
            <a:avLst/>
          </a:prstGeom>
        </p:spPr>
        <p:style>
          <a:lnRef idx="2">
            <a:schemeClr val="dk1"/>
          </a:lnRef>
          <a:fillRef idx="0">
            <a:schemeClr val="dk1"/>
          </a:fillRef>
          <a:effectRef idx="1">
            <a:schemeClr val="dk1"/>
          </a:effectRef>
          <a:fontRef idx="minor">
            <a:schemeClr val="tx1"/>
          </a:fontRef>
        </p:style>
      </p:cxnSp>
      <p:cxnSp>
        <p:nvCxnSpPr>
          <p:cNvPr id="11" name="Düz Bağlayıcı 10">
            <a:extLst>
              <a:ext uri="{FF2B5EF4-FFF2-40B4-BE49-F238E27FC236}">
                <a16:creationId xmlns:a16="http://schemas.microsoft.com/office/drawing/2014/main" id="{1E972B2F-0C12-4C75-A04B-BA68E6C179EE}"/>
              </a:ext>
            </a:extLst>
          </p:cNvPr>
          <p:cNvCxnSpPr/>
          <p:nvPr/>
        </p:nvCxnSpPr>
        <p:spPr>
          <a:xfrm>
            <a:off x="6445186" y="4989250"/>
            <a:ext cx="1988598" cy="0"/>
          </a:xfrm>
          <a:prstGeom prst="line">
            <a:avLst/>
          </a:prstGeom>
        </p:spPr>
        <p:style>
          <a:lnRef idx="2">
            <a:schemeClr val="dk1"/>
          </a:lnRef>
          <a:fillRef idx="0">
            <a:schemeClr val="dk1"/>
          </a:fillRef>
          <a:effectRef idx="1">
            <a:schemeClr val="dk1"/>
          </a:effectRef>
          <a:fontRef idx="minor">
            <a:schemeClr val="tx1"/>
          </a:fontRef>
        </p:style>
      </p:cxnSp>
      <p:sp>
        <p:nvSpPr>
          <p:cNvPr id="14" name="Metin kutusu 13">
            <a:extLst>
              <a:ext uri="{FF2B5EF4-FFF2-40B4-BE49-F238E27FC236}">
                <a16:creationId xmlns:a16="http://schemas.microsoft.com/office/drawing/2014/main" id="{B449E131-8BA2-45D9-86C6-F707EA26CEE2}"/>
              </a:ext>
            </a:extLst>
          </p:cNvPr>
          <p:cNvSpPr txBox="1"/>
          <p:nvPr/>
        </p:nvSpPr>
        <p:spPr>
          <a:xfrm>
            <a:off x="1459343" y="4619918"/>
            <a:ext cx="1701107" cy="369332"/>
          </a:xfrm>
          <a:prstGeom prst="rect">
            <a:avLst/>
          </a:prstGeom>
          <a:noFill/>
          <a:ln>
            <a:solidFill>
              <a:schemeClr val="tx1">
                <a:lumMod val="95000"/>
                <a:lumOff val="5000"/>
              </a:schemeClr>
            </a:solidFill>
          </a:ln>
        </p:spPr>
        <p:txBody>
          <a:bodyPr wrap="none" rtlCol="0">
            <a:spAutoFit/>
          </a:bodyPr>
          <a:lstStyle/>
          <a:p>
            <a:r>
              <a:rPr lang="tr-TR" dirty="0">
                <a:latin typeface="Courier New" panose="02070309020205020404" pitchFamily="49" charset="0"/>
                <a:cs typeface="Courier New" panose="02070309020205020404" pitchFamily="49" charset="0"/>
              </a:rPr>
              <a:t>int Sayi=1;</a:t>
            </a:r>
          </a:p>
        </p:txBody>
      </p:sp>
      <p:cxnSp>
        <p:nvCxnSpPr>
          <p:cNvPr id="16" name="Düz Ok Bağlayıcısı 15">
            <a:extLst>
              <a:ext uri="{FF2B5EF4-FFF2-40B4-BE49-F238E27FC236}">
                <a16:creationId xmlns:a16="http://schemas.microsoft.com/office/drawing/2014/main" id="{CFE0ABB3-6ACC-42E9-87C3-4FAA7F7F163C}"/>
              </a:ext>
            </a:extLst>
          </p:cNvPr>
          <p:cNvCxnSpPr/>
          <p:nvPr/>
        </p:nvCxnSpPr>
        <p:spPr>
          <a:xfrm>
            <a:off x="3266982" y="4793941"/>
            <a:ext cx="48827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Metin kutusu 16">
            <a:extLst>
              <a:ext uri="{FF2B5EF4-FFF2-40B4-BE49-F238E27FC236}">
                <a16:creationId xmlns:a16="http://schemas.microsoft.com/office/drawing/2014/main" id="{9574C6BF-5BC0-4FE7-939D-B54766CF253E}"/>
              </a:ext>
            </a:extLst>
          </p:cNvPr>
          <p:cNvSpPr txBox="1"/>
          <p:nvPr/>
        </p:nvSpPr>
        <p:spPr>
          <a:xfrm>
            <a:off x="8698736" y="4578366"/>
            <a:ext cx="3493264" cy="369332"/>
          </a:xfrm>
          <a:prstGeom prst="rect">
            <a:avLst/>
          </a:prstGeom>
          <a:noFill/>
          <a:ln>
            <a:solidFill>
              <a:schemeClr val="tx1"/>
            </a:solidFill>
          </a:ln>
        </p:spPr>
        <p:txBody>
          <a:bodyPr wrap="none" rtlCol="0">
            <a:spAutoFit/>
          </a:bodyPr>
          <a:lstStyle/>
          <a:p>
            <a:r>
              <a:rPr lang="tr-TR" dirty="0">
                <a:latin typeface="Courier New" panose="02070309020205020404" pitchFamily="49" charset="0"/>
                <a:cs typeface="Courier New" panose="02070309020205020404" pitchFamily="49" charset="0"/>
              </a:rPr>
              <a:t>object nesne =‘‘Araba’’;</a:t>
            </a:r>
          </a:p>
        </p:txBody>
      </p:sp>
      <p:cxnSp>
        <p:nvCxnSpPr>
          <p:cNvPr id="19" name="Düz Ok Bağlayıcısı 18">
            <a:extLst>
              <a:ext uri="{FF2B5EF4-FFF2-40B4-BE49-F238E27FC236}">
                <a16:creationId xmlns:a16="http://schemas.microsoft.com/office/drawing/2014/main" id="{DDC488BF-1844-4098-A2FD-A24827A5F0E5}"/>
              </a:ext>
            </a:extLst>
          </p:cNvPr>
          <p:cNvCxnSpPr>
            <a:cxnSpLocks/>
          </p:cNvCxnSpPr>
          <p:nvPr/>
        </p:nvCxnSpPr>
        <p:spPr>
          <a:xfrm flipV="1">
            <a:off x="8362765" y="4793941"/>
            <a:ext cx="343086" cy="106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Düz Bağlayıcı 20">
            <a:extLst>
              <a:ext uri="{FF2B5EF4-FFF2-40B4-BE49-F238E27FC236}">
                <a16:creationId xmlns:a16="http://schemas.microsoft.com/office/drawing/2014/main" id="{4EA81BF0-74A5-4ECF-9ABF-CE57B33AD4E8}"/>
              </a:ext>
            </a:extLst>
          </p:cNvPr>
          <p:cNvCxnSpPr/>
          <p:nvPr/>
        </p:nvCxnSpPr>
        <p:spPr>
          <a:xfrm flipV="1">
            <a:off x="5646198" y="4777151"/>
            <a:ext cx="899604" cy="479394"/>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82427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2CD283BB-C09D-415D-B35A-706BB55CD54C}"/>
              </a:ext>
            </a:extLst>
          </p:cNvPr>
          <p:cNvSpPr>
            <a:spLocks noGrp="1"/>
          </p:cNvSpPr>
          <p:nvPr>
            <p:ph type="title"/>
          </p:nvPr>
        </p:nvSpPr>
        <p:spPr>
          <a:xfrm>
            <a:off x="1989244" y="597477"/>
            <a:ext cx="8911687" cy="1280890"/>
          </a:xfrm>
        </p:spPr>
        <p:txBody>
          <a:bodyPr/>
          <a:lstStyle/>
          <a:p>
            <a:r>
              <a:rPr lang="tr-TR" dirty="0"/>
              <a:t>Stack ve Heap(devam)</a:t>
            </a:r>
          </a:p>
        </p:txBody>
      </p:sp>
      <p:sp>
        <p:nvSpPr>
          <p:cNvPr id="3" name="İçerik Yer Tutucusu 2">
            <a:extLst>
              <a:ext uri="{FF2B5EF4-FFF2-40B4-BE49-F238E27FC236}">
                <a16:creationId xmlns:a16="http://schemas.microsoft.com/office/drawing/2014/main" id="{68AF2EFA-46B3-4A9F-AC86-7CED05EA9C38}"/>
              </a:ext>
            </a:extLst>
          </p:cNvPr>
          <p:cNvSpPr>
            <a:spLocks noGrp="1"/>
          </p:cNvSpPr>
          <p:nvPr>
            <p:ph idx="1"/>
          </p:nvPr>
        </p:nvSpPr>
        <p:spPr>
          <a:xfrm>
            <a:off x="1891589" y="1411550"/>
            <a:ext cx="9906834" cy="5237825"/>
          </a:xfrm>
        </p:spPr>
        <p:txBody>
          <a:bodyPr>
            <a:normAutofit/>
          </a:bodyPr>
          <a:lstStyle/>
          <a:p>
            <a:pPr marL="0" indent="0">
              <a:buNone/>
            </a:pPr>
            <a:r>
              <a:rPr lang="tr-TR" dirty="0"/>
              <a:t>Stack Özellikleri</a:t>
            </a:r>
          </a:p>
          <a:p>
            <a:r>
              <a:rPr lang="tr-TR" dirty="0"/>
              <a:t>Stack alan kullanımı kolay ve erişimi hızlıdır.</a:t>
            </a:r>
          </a:p>
          <a:p>
            <a:r>
              <a:rPr lang="tr-TR" dirty="0"/>
              <a:t>Boyut değerleri sınırlıdır. Örneğin 20 uzunlukta tanımlanan değişkene 21. yi atamaya kalkarsak buna izin vermeyip hata döndürecektir.</a:t>
            </a:r>
          </a:p>
          <a:p>
            <a:r>
              <a:rPr lang="tr-TR" dirty="0"/>
              <a:t>Derleme zamanında oluşur.</a:t>
            </a:r>
          </a:p>
          <a:p>
            <a:r>
              <a:rPr lang="tr-TR" dirty="0"/>
              <a:t>Eğer bir değişkene atanacak değeri net olarak biliyorsak burada değer tipli değişken kullanarak Stack ‘ de saklanmasını sağlamak tavsiye edilendir.</a:t>
            </a:r>
          </a:p>
          <a:p>
            <a:pPr marL="0" indent="0">
              <a:buNone/>
            </a:pPr>
            <a:r>
              <a:rPr lang="tr-TR" dirty="0"/>
              <a:t>Heap Özellikleri</a:t>
            </a:r>
          </a:p>
          <a:p>
            <a:r>
              <a:rPr lang="tr-TR" dirty="0"/>
              <a:t>Heap, stack alana göre erişimi daha yavaştır.</a:t>
            </a:r>
          </a:p>
          <a:p>
            <a:r>
              <a:rPr lang="tr-TR" dirty="0"/>
              <a:t>Eğer doğru bir şekilde kullanmazsak bellek sorunlarımızın ortaya çıkması çok muhtemeldir.</a:t>
            </a:r>
          </a:p>
          <a:p>
            <a:r>
              <a:rPr lang="tr-TR" dirty="0"/>
              <a:t>İhtiyacınız olan alanı ya da değeri tam olarak bilmiyorsanız referans tipli bir değişken kullanıp bunun Heap alanında saklanmasını sağlamalısınız.</a:t>
            </a:r>
          </a:p>
        </p:txBody>
      </p:sp>
      <p:sp>
        <p:nvSpPr>
          <p:cNvPr id="4" name="Slayt Numarası Yer Tutucusu 3">
            <a:extLst>
              <a:ext uri="{FF2B5EF4-FFF2-40B4-BE49-F238E27FC236}">
                <a16:creationId xmlns:a16="http://schemas.microsoft.com/office/drawing/2014/main" id="{BF83ED05-F973-4943-8896-5A4AD466F029}"/>
              </a:ext>
            </a:extLst>
          </p:cNvPr>
          <p:cNvSpPr>
            <a:spLocks noGrp="1"/>
          </p:cNvSpPr>
          <p:nvPr>
            <p:ph type="sldNum" sz="quarter" idx="12"/>
          </p:nvPr>
        </p:nvSpPr>
        <p:spPr/>
        <p:txBody>
          <a:bodyPr/>
          <a:lstStyle/>
          <a:p>
            <a:fld id="{D57F1E4F-1CFF-5643-939E-217C01CDF565}" type="slidenum">
              <a:rPr lang="en-US" smtClean="0"/>
              <a:pPr/>
              <a:t>13</a:t>
            </a:fld>
            <a:endParaRPr lang="en-US" dirty="0"/>
          </a:p>
        </p:txBody>
      </p:sp>
    </p:spTree>
    <p:extLst>
      <p:ext uri="{BB962C8B-B14F-4D97-AF65-F5344CB8AC3E}">
        <p14:creationId xmlns:p14="http://schemas.microsoft.com/office/powerpoint/2010/main" val="2874521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1000"/>
                                        <p:tgtEl>
                                          <p:spTgt spid="3">
                                            <p:txEl>
                                              <p:pRg st="1" end="1"/>
                                            </p:txEl>
                                          </p:spTgt>
                                        </p:tgtEl>
                                      </p:cBhvr>
                                    </p:animEffect>
                                    <p:anim calcmode="lin" valueType="num">
                                      <p:cBhvr>
                                        <p:cTn id="8"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6" end="6"/>
                                            </p:txEl>
                                          </p:spTgt>
                                        </p:tgtEl>
                                        <p:attrNameLst>
                                          <p:attrName>style.visibility</p:attrName>
                                        </p:attrNameLst>
                                      </p:cBhvr>
                                      <p:to>
                                        <p:strVal val="visible"/>
                                      </p:to>
                                    </p:set>
                                    <p:animEffect transition="in" filter="fade">
                                      <p:cBhvr>
                                        <p:cTn id="14" dur="1000"/>
                                        <p:tgtEl>
                                          <p:spTgt spid="3">
                                            <p:txEl>
                                              <p:pRg st="6" end="6"/>
                                            </p:txEl>
                                          </p:spTgt>
                                        </p:tgtEl>
                                      </p:cBhvr>
                                    </p:animEffect>
                                    <p:anim calcmode="lin" valueType="num">
                                      <p:cBhvr>
                                        <p:cTn id="15"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fade">
                                      <p:cBhvr>
                                        <p:cTn id="28" dur="1000"/>
                                        <p:tgtEl>
                                          <p:spTgt spid="3">
                                            <p:txEl>
                                              <p:pRg st="7" end="7"/>
                                            </p:txEl>
                                          </p:spTgt>
                                        </p:tgtEl>
                                      </p:cBhvr>
                                    </p:animEffect>
                                    <p:anim calcmode="lin" valueType="num">
                                      <p:cBhvr>
                                        <p:cTn id="29"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3">
                                            <p:txEl>
                                              <p:pRg st="3" end="3"/>
                                            </p:txEl>
                                          </p:spTgt>
                                        </p:tgtEl>
                                        <p:attrNameLst>
                                          <p:attrName>style.visibility</p:attrName>
                                        </p:attrNameLst>
                                      </p:cBhvr>
                                      <p:to>
                                        <p:strVal val="visible"/>
                                      </p:to>
                                    </p:set>
                                    <p:animEffect transition="in" filter="fade">
                                      <p:cBhvr>
                                        <p:cTn id="35" dur="1000"/>
                                        <p:tgtEl>
                                          <p:spTgt spid="3">
                                            <p:txEl>
                                              <p:pRg st="3" end="3"/>
                                            </p:txEl>
                                          </p:spTgt>
                                        </p:tgtEl>
                                      </p:cBhvr>
                                    </p:animEffect>
                                    <p:anim calcmode="lin" valueType="num">
                                      <p:cBhvr>
                                        <p:cTn id="36"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3">
                                            <p:txEl>
                                              <p:pRg st="4" end="4"/>
                                            </p:txEl>
                                          </p:spTgt>
                                        </p:tgtEl>
                                        <p:attrNameLst>
                                          <p:attrName>style.visibility</p:attrName>
                                        </p:attrNameLst>
                                      </p:cBhvr>
                                      <p:to>
                                        <p:strVal val="visible"/>
                                      </p:to>
                                    </p:set>
                                    <p:animEffect transition="in" filter="fade">
                                      <p:cBhvr>
                                        <p:cTn id="42" dur="1000"/>
                                        <p:tgtEl>
                                          <p:spTgt spid="3">
                                            <p:txEl>
                                              <p:pRg st="4" end="4"/>
                                            </p:txEl>
                                          </p:spTgt>
                                        </p:tgtEl>
                                      </p:cBhvr>
                                    </p:animEffect>
                                    <p:anim calcmode="lin" valueType="num">
                                      <p:cBhvr>
                                        <p:cTn id="43"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3">
                                            <p:txEl>
                                              <p:pRg st="8" end="8"/>
                                            </p:txEl>
                                          </p:spTgt>
                                        </p:tgtEl>
                                        <p:attrNameLst>
                                          <p:attrName>style.visibility</p:attrName>
                                        </p:attrNameLst>
                                      </p:cBhvr>
                                      <p:to>
                                        <p:strVal val="visible"/>
                                      </p:to>
                                    </p:set>
                                    <p:animEffect transition="in" filter="fade">
                                      <p:cBhvr>
                                        <p:cTn id="49" dur="1000"/>
                                        <p:tgtEl>
                                          <p:spTgt spid="3">
                                            <p:txEl>
                                              <p:pRg st="8" end="8"/>
                                            </p:txEl>
                                          </p:spTgt>
                                        </p:tgtEl>
                                      </p:cBhvr>
                                    </p:animEffect>
                                    <p:anim calcmode="lin" valueType="num">
                                      <p:cBhvr>
                                        <p:cTn id="50"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51" dur="10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36CD27D-00CD-4BE0-B6FA-D5D6C47426E5}"/>
              </a:ext>
            </a:extLst>
          </p:cNvPr>
          <p:cNvSpPr>
            <a:spLocks noGrp="1"/>
          </p:cNvSpPr>
          <p:nvPr>
            <p:ph type="title"/>
          </p:nvPr>
        </p:nvSpPr>
        <p:spPr/>
        <p:txBody>
          <a:bodyPr/>
          <a:lstStyle/>
          <a:p>
            <a:r>
              <a:rPr lang="tr-TR" dirty="0"/>
              <a:t>Değişkenlerde Tür Dönüştürme</a:t>
            </a:r>
          </a:p>
        </p:txBody>
      </p:sp>
      <p:sp>
        <p:nvSpPr>
          <p:cNvPr id="4" name="Slayt Numarası Yer Tutucusu 3">
            <a:extLst>
              <a:ext uri="{FF2B5EF4-FFF2-40B4-BE49-F238E27FC236}">
                <a16:creationId xmlns:a16="http://schemas.microsoft.com/office/drawing/2014/main" id="{CFECECB2-134E-4273-B939-E2F8AF322743}"/>
              </a:ext>
            </a:extLst>
          </p:cNvPr>
          <p:cNvSpPr>
            <a:spLocks noGrp="1"/>
          </p:cNvSpPr>
          <p:nvPr>
            <p:ph type="sldNum" sz="quarter" idx="12"/>
          </p:nvPr>
        </p:nvSpPr>
        <p:spPr/>
        <p:txBody>
          <a:bodyPr/>
          <a:lstStyle/>
          <a:p>
            <a:fld id="{D57F1E4F-1CFF-5643-939E-217C01CDF565}" type="slidenum">
              <a:rPr lang="en-US" smtClean="0"/>
              <a:pPr/>
              <a:t>14</a:t>
            </a:fld>
            <a:endParaRPr lang="en-US" dirty="0"/>
          </a:p>
        </p:txBody>
      </p:sp>
      <p:pic>
        <p:nvPicPr>
          <p:cNvPr id="5" name="İçerik Yer Tutucusu 4">
            <a:extLst>
              <a:ext uri="{FF2B5EF4-FFF2-40B4-BE49-F238E27FC236}">
                <a16:creationId xmlns:a16="http://schemas.microsoft.com/office/drawing/2014/main" id="{C806AF13-CF3A-4941-97E6-61DCA29F18C5}"/>
              </a:ext>
            </a:extLst>
          </p:cNvPr>
          <p:cNvPicPr>
            <a:picLocks noGrp="1" noChangeAspect="1"/>
          </p:cNvPicPr>
          <p:nvPr>
            <p:ph idx="1"/>
          </p:nvPr>
        </p:nvPicPr>
        <p:blipFill>
          <a:blip r:embed="rId2"/>
          <a:stretch>
            <a:fillRect/>
          </a:stretch>
        </p:blipFill>
        <p:spPr>
          <a:xfrm>
            <a:off x="6655687" y="1949272"/>
            <a:ext cx="4753638" cy="1276528"/>
          </a:xfrm>
          <a:prstGeom prst="rect">
            <a:avLst/>
          </a:prstGeom>
        </p:spPr>
      </p:pic>
      <p:sp>
        <p:nvSpPr>
          <p:cNvPr id="6" name="Metin kutusu 5">
            <a:extLst>
              <a:ext uri="{FF2B5EF4-FFF2-40B4-BE49-F238E27FC236}">
                <a16:creationId xmlns:a16="http://schemas.microsoft.com/office/drawing/2014/main" id="{FD20DD49-7B59-466C-BEF9-1A91C27B7AB8}"/>
              </a:ext>
            </a:extLst>
          </p:cNvPr>
          <p:cNvSpPr txBox="1"/>
          <p:nvPr/>
        </p:nvSpPr>
        <p:spPr>
          <a:xfrm>
            <a:off x="9510139" y="2290513"/>
            <a:ext cx="922047" cy="369332"/>
          </a:xfrm>
          <a:prstGeom prst="rect">
            <a:avLst/>
          </a:prstGeom>
          <a:noFill/>
          <a:ln>
            <a:solidFill>
              <a:schemeClr val="accent2">
                <a:lumMod val="75000"/>
              </a:schemeClr>
            </a:solidFill>
          </a:ln>
        </p:spPr>
        <p:txBody>
          <a:bodyPr wrap="none" rtlCol="0">
            <a:spAutoFit/>
          </a:bodyPr>
          <a:lstStyle/>
          <a:p>
            <a:r>
              <a:rPr lang="tr-TR" dirty="0">
                <a:solidFill>
                  <a:schemeClr val="bg1"/>
                </a:solidFill>
              </a:rPr>
              <a:t>Boxing</a:t>
            </a:r>
          </a:p>
        </p:txBody>
      </p:sp>
      <p:sp>
        <p:nvSpPr>
          <p:cNvPr id="7" name="Metin kutusu 6">
            <a:extLst>
              <a:ext uri="{FF2B5EF4-FFF2-40B4-BE49-F238E27FC236}">
                <a16:creationId xmlns:a16="http://schemas.microsoft.com/office/drawing/2014/main" id="{FB5A78C5-11E5-43C5-916E-CF2EA5B6FC0C}"/>
              </a:ext>
            </a:extLst>
          </p:cNvPr>
          <p:cNvSpPr txBox="1"/>
          <p:nvPr/>
        </p:nvSpPr>
        <p:spPr>
          <a:xfrm>
            <a:off x="9825289" y="2722521"/>
            <a:ext cx="1213794" cy="369332"/>
          </a:xfrm>
          <a:prstGeom prst="rect">
            <a:avLst/>
          </a:prstGeom>
          <a:noFill/>
          <a:ln>
            <a:solidFill>
              <a:schemeClr val="accent2">
                <a:lumMod val="75000"/>
              </a:schemeClr>
            </a:solidFill>
          </a:ln>
        </p:spPr>
        <p:txBody>
          <a:bodyPr wrap="none" rtlCol="0">
            <a:spAutoFit/>
          </a:bodyPr>
          <a:lstStyle/>
          <a:p>
            <a:r>
              <a:rPr lang="tr-TR" dirty="0">
                <a:solidFill>
                  <a:schemeClr val="bg1"/>
                </a:solidFill>
              </a:rPr>
              <a:t>UnBoxing</a:t>
            </a:r>
          </a:p>
        </p:txBody>
      </p:sp>
      <p:cxnSp>
        <p:nvCxnSpPr>
          <p:cNvPr id="8" name="Düz Ok Bağlayıcısı 7">
            <a:extLst>
              <a:ext uri="{FF2B5EF4-FFF2-40B4-BE49-F238E27FC236}">
                <a16:creationId xmlns:a16="http://schemas.microsoft.com/office/drawing/2014/main" id="{329223EA-ABA7-4003-B0A3-090B6BECC1FB}"/>
              </a:ext>
            </a:extLst>
          </p:cNvPr>
          <p:cNvCxnSpPr>
            <a:cxnSpLocks/>
          </p:cNvCxnSpPr>
          <p:nvPr/>
        </p:nvCxnSpPr>
        <p:spPr>
          <a:xfrm>
            <a:off x="8717349" y="2475179"/>
            <a:ext cx="736847" cy="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9" name="Düz Ok Bağlayıcısı 8">
            <a:extLst>
              <a:ext uri="{FF2B5EF4-FFF2-40B4-BE49-F238E27FC236}">
                <a16:creationId xmlns:a16="http://schemas.microsoft.com/office/drawing/2014/main" id="{C80E1560-E909-4EB3-9B8E-16D4726D6FDD}"/>
              </a:ext>
            </a:extLst>
          </p:cNvPr>
          <p:cNvCxnSpPr>
            <a:cxnSpLocks/>
          </p:cNvCxnSpPr>
          <p:nvPr/>
        </p:nvCxnSpPr>
        <p:spPr>
          <a:xfrm>
            <a:off x="9307097" y="2901424"/>
            <a:ext cx="483827" cy="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0" name="Metin kutusu 9">
            <a:extLst>
              <a:ext uri="{FF2B5EF4-FFF2-40B4-BE49-F238E27FC236}">
                <a16:creationId xmlns:a16="http://schemas.microsoft.com/office/drawing/2014/main" id="{AAE59F51-D2D6-4EF5-A687-0F79463E4F7B}"/>
              </a:ext>
            </a:extLst>
          </p:cNvPr>
          <p:cNvSpPr txBox="1"/>
          <p:nvPr/>
        </p:nvSpPr>
        <p:spPr>
          <a:xfrm>
            <a:off x="1152917" y="1517215"/>
            <a:ext cx="5199603" cy="1969770"/>
          </a:xfrm>
          <a:prstGeom prst="rect">
            <a:avLst/>
          </a:prstGeom>
          <a:noFill/>
        </p:spPr>
        <p:txBody>
          <a:bodyPr wrap="square" rtlCol="0">
            <a:spAutoFit/>
          </a:bodyPr>
          <a:lstStyle/>
          <a:p>
            <a:r>
              <a:rPr lang="tr-TR" dirty="0">
                <a:solidFill>
                  <a:schemeClr val="tx1"/>
                </a:solidFill>
                <a:cs typeface="Courier New" panose="02070309020205020404" pitchFamily="49" charset="0"/>
              </a:rPr>
              <a:t>Boxing &amp; UnBoxing</a:t>
            </a:r>
          </a:p>
          <a:p>
            <a:endParaRPr lang="tr-TR" dirty="0">
              <a:solidFill>
                <a:schemeClr val="tx1"/>
              </a:solidFill>
              <a:cs typeface="Courier New" panose="02070309020205020404" pitchFamily="49" charset="0"/>
            </a:endParaRPr>
          </a:p>
          <a:p>
            <a:r>
              <a:rPr lang="tr-TR" sz="1700" dirty="0">
                <a:solidFill>
                  <a:schemeClr val="tx1"/>
                </a:solidFill>
                <a:latin typeface="Courier New" panose="02070309020205020404" pitchFamily="49" charset="0"/>
                <a:cs typeface="Courier New" panose="02070309020205020404" pitchFamily="49" charset="0"/>
              </a:rPr>
              <a:t>Object </a:t>
            </a:r>
            <a:r>
              <a:rPr lang="tr-TR" sz="1700" dirty="0">
                <a:solidFill>
                  <a:schemeClr val="tx1"/>
                </a:solidFill>
                <a:cs typeface="Courier New" panose="02070309020205020404" pitchFamily="49" charset="0"/>
              </a:rPr>
              <a:t>türünde bir değişken tanımlayıp değer ataması yaptığımız olaya </a:t>
            </a:r>
            <a:r>
              <a:rPr lang="tr-TR" sz="1700" u="sng" dirty="0">
                <a:solidFill>
                  <a:schemeClr val="tx1"/>
                </a:solidFill>
                <a:cs typeface="Courier New" panose="02070309020205020404" pitchFamily="49" charset="0"/>
              </a:rPr>
              <a:t>Boxing </a:t>
            </a:r>
            <a:r>
              <a:rPr lang="tr-TR" sz="1700" dirty="0">
                <a:solidFill>
                  <a:schemeClr val="tx1"/>
                </a:solidFill>
                <a:cs typeface="Courier New" panose="02070309020205020404" pitchFamily="49" charset="0"/>
              </a:rPr>
              <a:t>denir. Eğer ben bu değişkeni başka bir tipteki değişkene  atamak istersek </a:t>
            </a:r>
            <a:r>
              <a:rPr lang="tr-TR" sz="1700" u="sng" dirty="0">
                <a:solidFill>
                  <a:schemeClr val="tx1"/>
                </a:solidFill>
                <a:cs typeface="Courier New" panose="02070309020205020404" pitchFamily="49" charset="0"/>
              </a:rPr>
              <a:t>Unboxing </a:t>
            </a:r>
            <a:r>
              <a:rPr lang="tr-TR" sz="1700" dirty="0">
                <a:solidFill>
                  <a:schemeClr val="tx1"/>
                </a:solidFill>
                <a:cs typeface="Courier New" panose="02070309020205020404" pitchFamily="49" charset="0"/>
              </a:rPr>
              <a:t>yapmamız gerekir.</a:t>
            </a:r>
          </a:p>
          <a:p>
            <a:endParaRPr lang="tr-TR" dirty="0"/>
          </a:p>
        </p:txBody>
      </p:sp>
      <p:sp>
        <p:nvSpPr>
          <p:cNvPr id="11" name="Metin kutusu 10">
            <a:extLst>
              <a:ext uri="{FF2B5EF4-FFF2-40B4-BE49-F238E27FC236}">
                <a16:creationId xmlns:a16="http://schemas.microsoft.com/office/drawing/2014/main" id="{8AC8CA13-4E5D-4CCD-ADAF-E49745E75924}"/>
              </a:ext>
            </a:extLst>
          </p:cNvPr>
          <p:cNvSpPr txBox="1"/>
          <p:nvPr/>
        </p:nvSpPr>
        <p:spPr>
          <a:xfrm>
            <a:off x="1152917" y="5235496"/>
            <a:ext cx="6634725" cy="1477328"/>
          </a:xfrm>
          <a:prstGeom prst="rect">
            <a:avLst/>
          </a:prstGeom>
          <a:noFill/>
        </p:spPr>
        <p:txBody>
          <a:bodyPr wrap="square" rtlCol="0">
            <a:spAutoFit/>
          </a:bodyPr>
          <a:lstStyle/>
          <a:p>
            <a:r>
              <a:rPr lang="tr-TR" dirty="0">
                <a:latin typeface="Courier New" panose="02070309020205020404" pitchFamily="49" charset="0"/>
                <a:cs typeface="Courier New" panose="02070309020205020404" pitchFamily="49" charset="0"/>
              </a:rPr>
              <a:t>ToString()</a:t>
            </a:r>
          </a:p>
          <a:p>
            <a:endParaRPr lang="tr-TR" dirty="0">
              <a:latin typeface="Courier New" panose="02070309020205020404" pitchFamily="49" charset="0"/>
              <a:cs typeface="Courier New" panose="02070309020205020404" pitchFamily="49" charset="0"/>
            </a:endParaRPr>
          </a:p>
          <a:p>
            <a:r>
              <a:rPr lang="tr-TR" sz="1700" dirty="0">
                <a:cs typeface="Courier New" panose="02070309020205020404" pitchFamily="49" charset="0"/>
              </a:rPr>
              <a:t>Eğer bir veri tipini stringe dönüştürmek istersek </a:t>
            </a:r>
            <a:r>
              <a:rPr lang="tr-TR" sz="1700" dirty="0">
                <a:latin typeface="Courier New" panose="02070309020205020404" pitchFamily="49" charset="0"/>
                <a:cs typeface="Courier New" panose="02070309020205020404" pitchFamily="49" charset="0"/>
              </a:rPr>
              <a:t>ToString() </a:t>
            </a:r>
            <a:r>
              <a:rPr lang="tr-TR" sz="1700" dirty="0">
                <a:cs typeface="Courier New" panose="02070309020205020404" pitchFamily="49" charset="0"/>
              </a:rPr>
              <a:t>metodunu kullanabiliriz.</a:t>
            </a:r>
          </a:p>
          <a:p>
            <a:endParaRPr lang="tr-TR" dirty="0"/>
          </a:p>
        </p:txBody>
      </p:sp>
      <p:pic>
        <p:nvPicPr>
          <p:cNvPr id="13" name="Resim 12">
            <a:extLst>
              <a:ext uri="{FF2B5EF4-FFF2-40B4-BE49-F238E27FC236}">
                <a16:creationId xmlns:a16="http://schemas.microsoft.com/office/drawing/2014/main" id="{D7FAEB9C-37B7-4745-8C14-4BDE86D465D6}"/>
              </a:ext>
            </a:extLst>
          </p:cNvPr>
          <p:cNvPicPr>
            <a:picLocks noChangeAspect="1"/>
          </p:cNvPicPr>
          <p:nvPr/>
        </p:nvPicPr>
        <p:blipFill>
          <a:blip r:embed="rId3"/>
          <a:stretch>
            <a:fillRect/>
          </a:stretch>
        </p:blipFill>
        <p:spPr>
          <a:xfrm>
            <a:off x="7993153" y="5561726"/>
            <a:ext cx="3416613" cy="873503"/>
          </a:xfrm>
          <a:prstGeom prst="rect">
            <a:avLst/>
          </a:prstGeom>
        </p:spPr>
      </p:pic>
      <p:sp>
        <p:nvSpPr>
          <p:cNvPr id="15" name="Metin kutusu 14">
            <a:extLst>
              <a:ext uri="{FF2B5EF4-FFF2-40B4-BE49-F238E27FC236}">
                <a16:creationId xmlns:a16="http://schemas.microsoft.com/office/drawing/2014/main" id="{8A632539-31C3-4E69-A709-D3E92C74DCBD}"/>
              </a:ext>
            </a:extLst>
          </p:cNvPr>
          <p:cNvSpPr txBox="1"/>
          <p:nvPr/>
        </p:nvSpPr>
        <p:spPr>
          <a:xfrm>
            <a:off x="1044897" y="3640082"/>
            <a:ext cx="6948256" cy="1169551"/>
          </a:xfrm>
          <a:prstGeom prst="rect">
            <a:avLst/>
          </a:prstGeom>
          <a:noFill/>
        </p:spPr>
        <p:txBody>
          <a:bodyPr wrap="square" rtlCol="0">
            <a:spAutoFit/>
          </a:bodyPr>
          <a:lstStyle/>
          <a:p>
            <a:r>
              <a:rPr lang="tr-TR" dirty="0">
                <a:latin typeface="Courier New" panose="02070309020205020404" pitchFamily="49" charset="0"/>
                <a:cs typeface="Courier New" panose="02070309020205020404" pitchFamily="49" charset="0"/>
              </a:rPr>
              <a:t>Parse()</a:t>
            </a:r>
          </a:p>
          <a:p>
            <a:endParaRPr lang="tr-TR" dirty="0">
              <a:latin typeface="Courier New" panose="02070309020205020404" pitchFamily="49" charset="0"/>
              <a:cs typeface="Courier New" panose="02070309020205020404" pitchFamily="49" charset="0"/>
            </a:endParaRPr>
          </a:p>
          <a:p>
            <a:r>
              <a:rPr lang="tr-TR" sz="1700" dirty="0"/>
              <a:t>Tür.Parse(DeğişkenAd) şeklinde kullanılır. </a:t>
            </a:r>
            <a:r>
              <a:rPr lang="tr-TR" sz="1700" dirty="0">
                <a:latin typeface="Courier New" panose="02070309020205020404" pitchFamily="49" charset="0"/>
                <a:cs typeface="Courier New" panose="02070309020205020404" pitchFamily="49" charset="0"/>
              </a:rPr>
              <a:t>Parse</a:t>
            </a:r>
            <a:r>
              <a:rPr lang="tr-TR" sz="1700" dirty="0"/>
              <a:t> dönüşümünde sadece string ifadeleri farklı bir türe dönüştürebiliriz.</a:t>
            </a:r>
          </a:p>
        </p:txBody>
      </p:sp>
      <p:pic>
        <p:nvPicPr>
          <p:cNvPr id="17" name="Resim 16">
            <a:extLst>
              <a:ext uri="{FF2B5EF4-FFF2-40B4-BE49-F238E27FC236}">
                <a16:creationId xmlns:a16="http://schemas.microsoft.com/office/drawing/2014/main" id="{6FC8760D-8330-4784-8DE0-29C46F5F27F6}"/>
              </a:ext>
            </a:extLst>
          </p:cNvPr>
          <p:cNvPicPr>
            <a:picLocks noChangeAspect="1"/>
          </p:cNvPicPr>
          <p:nvPr/>
        </p:nvPicPr>
        <p:blipFill>
          <a:blip r:embed="rId4"/>
          <a:stretch>
            <a:fillRect/>
          </a:stretch>
        </p:blipFill>
        <p:spPr>
          <a:xfrm>
            <a:off x="7942701" y="3959126"/>
            <a:ext cx="3466624" cy="869274"/>
          </a:xfrm>
          <a:prstGeom prst="rect">
            <a:avLst/>
          </a:prstGeom>
        </p:spPr>
      </p:pic>
    </p:spTree>
    <p:extLst>
      <p:ext uri="{BB962C8B-B14F-4D97-AF65-F5344CB8AC3E}">
        <p14:creationId xmlns:p14="http://schemas.microsoft.com/office/powerpoint/2010/main" val="3957277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anim calcmode="lin" valueType="num">
                                      <p:cBhvr>
                                        <p:cTn id="18" dur="1000" fill="hold"/>
                                        <p:tgtEl>
                                          <p:spTgt spid="7"/>
                                        </p:tgtEl>
                                        <p:attrNameLst>
                                          <p:attrName>ppt_x</p:attrName>
                                        </p:attrNameLst>
                                      </p:cBhvr>
                                      <p:tavLst>
                                        <p:tav tm="0">
                                          <p:val>
                                            <p:strVal val="#ppt_x"/>
                                          </p:val>
                                        </p:tav>
                                        <p:tav tm="100000">
                                          <p:val>
                                            <p:strVal val="#ppt_x"/>
                                          </p:val>
                                        </p:tav>
                                      </p:tavLst>
                                    </p:anim>
                                    <p:anim calcmode="lin" valueType="num">
                                      <p:cBhvr>
                                        <p:cTn id="19" dur="1000" fill="hold"/>
                                        <p:tgtEl>
                                          <p:spTgt spid="7"/>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1000"/>
                                        <p:tgtEl>
                                          <p:spTgt spid="8"/>
                                        </p:tgtEl>
                                      </p:cBhvr>
                                    </p:animEffect>
                                    <p:anim calcmode="lin" valueType="num">
                                      <p:cBhvr>
                                        <p:cTn id="23" dur="1000" fill="hold"/>
                                        <p:tgtEl>
                                          <p:spTgt spid="8"/>
                                        </p:tgtEl>
                                        <p:attrNameLst>
                                          <p:attrName>ppt_x</p:attrName>
                                        </p:attrNameLst>
                                      </p:cBhvr>
                                      <p:tavLst>
                                        <p:tav tm="0">
                                          <p:val>
                                            <p:strVal val="#ppt_x"/>
                                          </p:val>
                                        </p:tav>
                                        <p:tav tm="100000">
                                          <p:val>
                                            <p:strVal val="#ppt_x"/>
                                          </p:val>
                                        </p:tav>
                                      </p:tavLst>
                                    </p:anim>
                                    <p:anim calcmode="lin" valueType="num">
                                      <p:cBhvr>
                                        <p:cTn id="24" dur="1000" fill="hold"/>
                                        <p:tgtEl>
                                          <p:spTgt spid="8"/>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1000"/>
                                        <p:tgtEl>
                                          <p:spTgt spid="9"/>
                                        </p:tgtEl>
                                      </p:cBhvr>
                                    </p:animEffect>
                                    <p:anim calcmode="lin" valueType="num">
                                      <p:cBhvr>
                                        <p:cTn id="28" dur="1000" fill="hold"/>
                                        <p:tgtEl>
                                          <p:spTgt spid="9"/>
                                        </p:tgtEl>
                                        <p:attrNameLst>
                                          <p:attrName>ppt_x</p:attrName>
                                        </p:attrNameLst>
                                      </p:cBhvr>
                                      <p:tavLst>
                                        <p:tav tm="0">
                                          <p:val>
                                            <p:strVal val="#ppt_x"/>
                                          </p:val>
                                        </p:tav>
                                        <p:tav tm="100000">
                                          <p:val>
                                            <p:strVal val="#ppt_x"/>
                                          </p:val>
                                        </p:tav>
                                      </p:tavLst>
                                    </p:anim>
                                    <p:anim calcmode="lin" valueType="num">
                                      <p:cBhvr>
                                        <p:cTn id="29" dur="1000" fill="hold"/>
                                        <p:tgtEl>
                                          <p:spTgt spid="9"/>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1000"/>
                                        <p:tgtEl>
                                          <p:spTgt spid="10"/>
                                        </p:tgtEl>
                                      </p:cBhvr>
                                    </p:animEffect>
                                    <p:anim calcmode="lin" valueType="num">
                                      <p:cBhvr>
                                        <p:cTn id="33" dur="1000" fill="hold"/>
                                        <p:tgtEl>
                                          <p:spTgt spid="10"/>
                                        </p:tgtEl>
                                        <p:attrNameLst>
                                          <p:attrName>ppt_x</p:attrName>
                                        </p:attrNameLst>
                                      </p:cBhvr>
                                      <p:tavLst>
                                        <p:tav tm="0">
                                          <p:val>
                                            <p:strVal val="#ppt_x"/>
                                          </p:val>
                                        </p:tav>
                                        <p:tav tm="100000">
                                          <p:val>
                                            <p:strVal val="#ppt_x"/>
                                          </p:val>
                                        </p:tav>
                                      </p:tavLst>
                                    </p:anim>
                                    <p:anim calcmode="lin" valueType="num">
                                      <p:cBhvr>
                                        <p:cTn id="34"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grpId="0" nodeType="click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fade">
                                      <p:cBhvr>
                                        <p:cTn id="39" dur="1000"/>
                                        <p:tgtEl>
                                          <p:spTgt spid="15"/>
                                        </p:tgtEl>
                                      </p:cBhvr>
                                    </p:animEffect>
                                    <p:anim calcmode="lin" valueType="num">
                                      <p:cBhvr>
                                        <p:cTn id="40" dur="1000" fill="hold"/>
                                        <p:tgtEl>
                                          <p:spTgt spid="15"/>
                                        </p:tgtEl>
                                        <p:attrNameLst>
                                          <p:attrName>ppt_x</p:attrName>
                                        </p:attrNameLst>
                                      </p:cBhvr>
                                      <p:tavLst>
                                        <p:tav tm="0">
                                          <p:val>
                                            <p:strVal val="#ppt_x"/>
                                          </p:val>
                                        </p:tav>
                                        <p:tav tm="100000">
                                          <p:val>
                                            <p:strVal val="#ppt_x"/>
                                          </p:val>
                                        </p:tav>
                                      </p:tavLst>
                                    </p:anim>
                                    <p:anim calcmode="lin" valueType="num">
                                      <p:cBhvr>
                                        <p:cTn id="41" dur="1000" fill="hold"/>
                                        <p:tgtEl>
                                          <p:spTgt spid="15"/>
                                        </p:tgtEl>
                                        <p:attrNameLst>
                                          <p:attrName>ppt_y</p:attrName>
                                        </p:attrNameLst>
                                      </p:cBhvr>
                                      <p:tavLst>
                                        <p:tav tm="0">
                                          <p:val>
                                            <p:strVal val="#ppt_y+.1"/>
                                          </p:val>
                                        </p:tav>
                                        <p:tav tm="100000">
                                          <p:val>
                                            <p:strVal val="#ppt_y"/>
                                          </p:val>
                                        </p:tav>
                                      </p:tavLst>
                                    </p:anim>
                                  </p:childTnLst>
                                </p:cTn>
                              </p:par>
                              <p:par>
                                <p:cTn id="42" presetID="42" presetClass="entr" presetSubtype="0" fill="hold" nodeType="with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fade">
                                      <p:cBhvr>
                                        <p:cTn id="44" dur="1000"/>
                                        <p:tgtEl>
                                          <p:spTgt spid="17"/>
                                        </p:tgtEl>
                                      </p:cBhvr>
                                    </p:animEffect>
                                    <p:anim calcmode="lin" valueType="num">
                                      <p:cBhvr>
                                        <p:cTn id="45" dur="1000" fill="hold"/>
                                        <p:tgtEl>
                                          <p:spTgt spid="17"/>
                                        </p:tgtEl>
                                        <p:attrNameLst>
                                          <p:attrName>ppt_x</p:attrName>
                                        </p:attrNameLst>
                                      </p:cBhvr>
                                      <p:tavLst>
                                        <p:tav tm="0">
                                          <p:val>
                                            <p:strVal val="#ppt_x"/>
                                          </p:val>
                                        </p:tav>
                                        <p:tav tm="100000">
                                          <p:val>
                                            <p:strVal val="#ppt_x"/>
                                          </p:val>
                                        </p:tav>
                                      </p:tavLst>
                                    </p:anim>
                                    <p:anim calcmode="lin" valueType="num">
                                      <p:cBhvr>
                                        <p:cTn id="46"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42" presetClass="entr" presetSubtype="0" fill="hold" grpId="0" nodeType="clickEffect">
                                  <p:stCondLst>
                                    <p:cond delay="0"/>
                                  </p:stCondLst>
                                  <p:childTnLst>
                                    <p:set>
                                      <p:cBhvr>
                                        <p:cTn id="50" dur="1" fill="hold">
                                          <p:stCondLst>
                                            <p:cond delay="0"/>
                                          </p:stCondLst>
                                        </p:cTn>
                                        <p:tgtEl>
                                          <p:spTgt spid="11"/>
                                        </p:tgtEl>
                                        <p:attrNameLst>
                                          <p:attrName>style.visibility</p:attrName>
                                        </p:attrNameLst>
                                      </p:cBhvr>
                                      <p:to>
                                        <p:strVal val="visible"/>
                                      </p:to>
                                    </p:set>
                                    <p:animEffect transition="in" filter="fade">
                                      <p:cBhvr>
                                        <p:cTn id="51" dur="1000"/>
                                        <p:tgtEl>
                                          <p:spTgt spid="11"/>
                                        </p:tgtEl>
                                      </p:cBhvr>
                                    </p:animEffect>
                                    <p:anim calcmode="lin" valueType="num">
                                      <p:cBhvr>
                                        <p:cTn id="52" dur="1000" fill="hold"/>
                                        <p:tgtEl>
                                          <p:spTgt spid="11"/>
                                        </p:tgtEl>
                                        <p:attrNameLst>
                                          <p:attrName>ppt_x</p:attrName>
                                        </p:attrNameLst>
                                      </p:cBhvr>
                                      <p:tavLst>
                                        <p:tav tm="0">
                                          <p:val>
                                            <p:strVal val="#ppt_x"/>
                                          </p:val>
                                        </p:tav>
                                        <p:tav tm="100000">
                                          <p:val>
                                            <p:strVal val="#ppt_x"/>
                                          </p:val>
                                        </p:tav>
                                      </p:tavLst>
                                    </p:anim>
                                    <p:anim calcmode="lin" valueType="num">
                                      <p:cBhvr>
                                        <p:cTn id="53" dur="1000" fill="hold"/>
                                        <p:tgtEl>
                                          <p:spTgt spid="11"/>
                                        </p:tgtEl>
                                        <p:attrNameLst>
                                          <p:attrName>ppt_y</p:attrName>
                                        </p:attrNameLst>
                                      </p:cBhvr>
                                      <p:tavLst>
                                        <p:tav tm="0">
                                          <p:val>
                                            <p:strVal val="#ppt_y+.1"/>
                                          </p:val>
                                        </p:tav>
                                        <p:tav tm="100000">
                                          <p:val>
                                            <p:strVal val="#ppt_y"/>
                                          </p:val>
                                        </p:tav>
                                      </p:tavLst>
                                    </p:anim>
                                  </p:childTnLst>
                                </p:cTn>
                              </p:par>
                              <p:par>
                                <p:cTn id="54" presetID="42" presetClass="entr" presetSubtype="0" fill="hold" nodeType="withEffect">
                                  <p:stCondLst>
                                    <p:cond delay="0"/>
                                  </p:stCondLst>
                                  <p:childTnLst>
                                    <p:set>
                                      <p:cBhvr>
                                        <p:cTn id="55" dur="1" fill="hold">
                                          <p:stCondLst>
                                            <p:cond delay="0"/>
                                          </p:stCondLst>
                                        </p:cTn>
                                        <p:tgtEl>
                                          <p:spTgt spid="13"/>
                                        </p:tgtEl>
                                        <p:attrNameLst>
                                          <p:attrName>style.visibility</p:attrName>
                                        </p:attrNameLst>
                                      </p:cBhvr>
                                      <p:to>
                                        <p:strVal val="visible"/>
                                      </p:to>
                                    </p:set>
                                    <p:animEffect transition="in" filter="fade">
                                      <p:cBhvr>
                                        <p:cTn id="56" dur="1000"/>
                                        <p:tgtEl>
                                          <p:spTgt spid="13"/>
                                        </p:tgtEl>
                                      </p:cBhvr>
                                    </p:animEffect>
                                    <p:anim calcmode="lin" valueType="num">
                                      <p:cBhvr>
                                        <p:cTn id="57" dur="1000" fill="hold"/>
                                        <p:tgtEl>
                                          <p:spTgt spid="13"/>
                                        </p:tgtEl>
                                        <p:attrNameLst>
                                          <p:attrName>ppt_x</p:attrName>
                                        </p:attrNameLst>
                                      </p:cBhvr>
                                      <p:tavLst>
                                        <p:tav tm="0">
                                          <p:val>
                                            <p:strVal val="#ppt_x"/>
                                          </p:val>
                                        </p:tav>
                                        <p:tav tm="100000">
                                          <p:val>
                                            <p:strVal val="#ppt_x"/>
                                          </p:val>
                                        </p:tav>
                                      </p:tavLst>
                                    </p:anim>
                                    <p:anim calcmode="lin" valueType="num">
                                      <p:cBhvr>
                                        <p:cTn id="58"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0" grpId="0"/>
      <p:bldP spid="11" grpId="0"/>
      <p:bldP spid="1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0C5980D-0E11-4263-B46F-C39D248D36EB}"/>
              </a:ext>
            </a:extLst>
          </p:cNvPr>
          <p:cNvSpPr>
            <a:spLocks noGrp="1"/>
          </p:cNvSpPr>
          <p:nvPr>
            <p:ph type="title"/>
          </p:nvPr>
        </p:nvSpPr>
        <p:spPr/>
        <p:txBody>
          <a:bodyPr/>
          <a:lstStyle/>
          <a:p>
            <a:r>
              <a:rPr lang="tr-TR" dirty="0"/>
              <a:t>Global Değişken</a:t>
            </a:r>
          </a:p>
        </p:txBody>
      </p:sp>
      <p:sp>
        <p:nvSpPr>
          <p:cNvPr id="3" name="İçerik Yer Tutucusu 2">
            <a:extLst>
              <a:ext uri="{FF2B5EF4-FFF2-40B4-BE49-F238E27FC236}">
                <a16:creationId xmlns:a16="http://schemas.microsoft.com/office/drawing/2014/main" id="{C0B46EF0-6504-4022-9B39-F9CC5562137E}"/>
              </a:ext>
            </a:extLst>
          </p:cNvPr>
          <p:cNvSpPr>
            <a:spLocks noGrp="1"/>
          </p:cNvSpPr>
          <p:nvPr>
            <p:ph idx="1"/>
          </p:nvPr>
        </p:nvSpPr>
        <p:spPr>
          <a:xfrm>
            <a:off x="1491449" y="1757779"/>
            <a:ext cx="10013163" cy="4153443"/>
          </a:xfrm>
        </p:spPr>
        <p:txBody>
          <a:bodyPr/>
          <a:lstStyle/>
          <a:p>
            <a:pPr marL="0" indent="0">
              <a:buNone/>
            </a:pPr>
            <a:r>
              <a:rPr lang="tr-TR" dirty="0"/>
              <a:t>C# ‘ da değişkenler kütüphane içinde Global olarak </a:t>
            </a:r>
            <a:r>
              <a:rPr lang="tr-TR" u="sng" dirty="0"/>
              <a:t>tanımlanamazlar</a:t>
            </a:r>
            <a:r>
              <a:rPr lang="tr-TR" dirty="0"/>
              <a:t>. </a:t>
            </a:r>
          </a:p>
          <a:p>
            <a:pPr marL="0" indent="0">
              <a:buNone/>
            </a:pPr>
            <a:r>
              <a:rPr lang="tr-TR" dirty="0"/>
              <a:t>Ancak sınıfların içinde veya metotların içinde tanımlanabilirler.</a:t>
            </a:r>
          </a:p>
          <a:p>
            <a:pPr marL="0" indent="0">
              <a:buNone/>
            </a:pPr>
            <a:endParaRPr lang="tr-TR" dirty="0"/>
          </a:p>
          <a:p>
            <a:pPr marL="0" indent="0">
              <a:buNone/>
            </a:pPr>
            <a:r>
              <a:rPr lang="tr-TR" dirty="0"/>
              <a:t>									Sınıfın içinde global tanımlanmış bir değişken.</a:t>
            </a:r>
          </a:p>
        </p:txBody>
      </p:sp>
      <p:sp>
        <p:nvSpPr>
          <p:cNvPr id="4" name="Slayt Numarası Yer Tutucusu 3">
            <a:extLst>
              <a:ext uri="{FF2B5EF4-FFF2-40B4-BE49-F238E27FC236}">
                <a16:creationId xmlns:a16="http://schemas.microsoft.com/office/drawing/2014/main" id="{95DC5ED9-9875-4E73-A466-27C9CAEAA42B}"/>
              </a:ext>
            </a:extLst>
          </p:cNvPr>
          <p:cNvSpPr>
            <a:spLocks noGrp="1"/>
          </p:cNvSpPr>
          <p:nvPr>
            <p:ph type="sldNum" sz="quarter" idx="12"/>
          </p:nvPr>
        </p:nvSpPr>
        <p:spPr/>
        <p:txBody>
          <a:bodyPr/>
          <a:lstStyle/>
          <a:p>
            <a:fld id="{D57F1E4F-1CFF-5643-939E-217C01CDF565}" type="slidenum">
              <a:rPr lang="en-US" smtClean="0"/>
              <a:pPr/>
              <a:t>15</a:t>
            </a:fld>
            <a:endParaRPr lang="en-US" dirty="0"/>
          </a:p>
        </p:txBody>
      </p:sp>
      <p:pic>
        <p:nvPicPr>
          <p:cNvPr id="8" name="Resim 7">
            <a:extLst>
              <a:ext uri="{FF2B5EF4-FFF2-40B4-BE49-F238E27FC236}">
                <a16:creationId xmlns:a16="http://schemas.microsoft.com/office/drawing/2014/main" id="{06DBEB72-0711-42D2-8AF9-17F3899A4152}"/>
              </a:ext>
            </a:extLst>
          </p:cNvPr>
          <p:cNvPicPr>
            <a:picLocks noChangeAspect="1"/>
          </p:cNvPicPr>
          <p:nvPr/>
        </p:nvPicPr>
        <p:blipFill>
          <a:blip r:embed="rId2"/>
          <a:stretch>
            <a:fillRect/>
          </a:stretch>
        </p:blipFill>
        <p:spPr>
          <a:xfrm>
            <a:off x="1491449" y="2720923"/>
            <a:ext cx="3918670" cy="3623128"/>
          </a:xfrm>
          <a:prstGeom prst="rect">
            <a:avLst/>
          </a:prstGeom>
        </p:spPr>
      </p:pic>
      <p:sp>
        <p:nvSpPr>
          <p:cNvPr id="9" name="Metin kutusu 8">
            <a:extLst>
              <a:ext uri="{FF2B5EF4-FFF2-40B4-BE49-F238E27FC236}">
                <a16:creationId xmlns:a16="http://schemas.microsoft.com/office/drawing/2014/main" id="{7D3C238C-DB80-4432-B551-10AB48CF3695}"/>
              </a:ext>
            </a:extLst>
          </p:cNvPr>
          <p:cNvSpPr txBox="1"/>
          <p:nvPr/>
        </p:nvSpPr>
        <p:spPr>
          <a:xfrm>
            <a:off x="1504933" y="2791945"/>
            <a:ext cx="2175983" cy="747252"/>
          </a:xfrm>
          <a:prstGeom prst="rect">
            <a:avLst/>
          </a:prstGeom>
          <a:noFill/>
          <a:ln>
            <a:solidFill>
              <a:schemeClr val="bg2">
                <a:lumMod val="50000"/>
              </a:schemeClr>
            </a:solidFill>
          </a:ln>
        </p:spPr>
        <p:txBody>
          <a:bodyPr wrap="square" rtlCol="0">
            <a:spAutoFit/>
          </a:bodyPr>
          <a:lstStyle/>
          <a:p>
            <a:endParaRPr lang="tr-TR" dirty="0"/>
          </a:p>
        </p:txBody>
      </p:sp>
      <p:cxnSp>
        <p:nvCxnSpPr>
          <p:cNvPr id="11" name="Düz Ok Bağlayıcısı 10">
            <a:extLst>
              <a:ext uri="{FF2B5EF4-FFF2-40B4-BE49-F238E27FC236}">
                <a16:creationId xmlns:a16="http://schemas.microsoft.com/office/drawing/2014/main" id="{3DF4338B-7CD5-49C1-8685-8E394122882C}"/>
              </a:ext>
            </a:extLst>
          </p:cNvPr>
          <p:cNvCxnSpPr/>
          <p:nvPr/>
        </p:nvCxnSpPr>
        <p:spPr>
          <a:xfrm>
            <a:off x="3826276" y="3169328"/>
            <a:ext cx="1802167" cy="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3" name="Metin kutusu 12">
            <a:extLst>
              <a:ext uri="{FF2B5EF4-FFF2-40B4-BE49-F238E27FC236}">
                <a16:creationId xmlns:a16="http://schemas.microsoft.com/office/drawing/2014/main" id="{6D3C31B2-AA7F-41A8-85A6-155051AA495B}"/>
              </a:ext>
            </a:extLst>
          </p:cNvPr>
          <p:cNvSpPr txBox="1"/>
          <p:nvPr/>
        </p:nvSpPr>
        <p:spPr>
          <a:xfrm>
            <a:off x="1855668" y="3645814"/>
            <a:ext cx="3266011" cy="1264329"/>
          </a:xfrm>
          <a:prstGeom prst="rect">
            <a:avLst/>
          </a:prstGeom>
          <a:noFill/>
          <a:ln>
            <a:solidFill>
              <a:schemeClr val="bg2">
                <a:lumMod val="50000"/>
              </a:schemeClr>
            </a:solidFill>
          </a:ln>
        </p:spPr>
        <p:txBody>
          <a:bodyPr wrap="square" rtlCol="0">
            <a:spAutoFit/>
          </a:bodyPr>
          <a:lstStyle/>
          <a:p>
            <a:endParaRPr lang="tr-TR" dirty="0"/>
          </a:p>
        </p:txBody>
      </p:sp>
      <p:cxnSp>
        <p:nvCxnSpPr>
          <p:cNvPr id="15" name="Düz Ok Bağlayıcısı 14">
            <a:extLst>
              <a:ext uri="{FF2B5EF4-FFF2-40B4-BE49-F238E27FC236}">
                <a16:creationId xmlns:a16="http://schemas.microsoft.com/office/drawing/2014/main" id="{534BD535-67FC-4125-8CC3-51B5836D0799}"/>
              </a:ext>
            </a:extLst>
          </p:cNvPr>
          <p:cNvCxnSpPr>
            <a:cxnSpLocks/>
          </p:cNvCxnSpPr>
          <p:nvPr/>
        </p:nvCxnSpPr>
        <p:spPr>
          <a:xfrm>
            <a:off x="5175682" y="4302997"/>
            <a:ext cx="452761" cy="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7" name="Metin kutusu 16">
            <a:extLst>
              <a:ext uri="{FF2B5EF4-FFF2-40B4-BE49-F238E27FC236}">
                <a16:creationId xmlns:a16="http://schemas.microsoft.com/office/drawing/2014/main" id="{4E1A57FB-6FEF-4191-A420-0DBFF9B50E70}"/>
              </a:ext>
            </a:extLst>
          </p:cNvPr>
          <p:cNvSpPr txBox="1"/>
          <p:nvPr/>
        </p:nvSpPr>
        <p:spPr>
          <a:xfrm>
            <a:off x="5736448" y="4163154"/>
            <a:ext cx="5411843" cy="646331"/>
          </a:xfrm>
          <a:prstGeom prst="rect">
            <a:avLst/>
          </a:prstGeom>
          <a:noFill/>
        </p:spPr>
        <p:txBody>
          <a:bodyPr wrap="square" rtlCol="0">
            <a:spAutoFit/>
          </a:bodyPr>
          <a:lstStyle/>
          <a:p>
            <a:r>
              <a:rPr lang="tr-TR" dirty="0"/>
              <a:t>Metodun içinde tanımlanmış bir değişken ve global değişenimizi bu metot içinde kullanıldı.</a:t>
            </a:r>
          </a:p>
        </p:txBody>
      </p:sp>
      <p:cxnSp>
        <p:nvCxnSpPr>
          <p:cNvPr id="20" name="Düz Ok Bağlayıcısı 19">
            <a:extLst>
              <a:ext uri="{FF2B5EF4-FFF2-40B4-BE49-F238E27FC236}">
                <a16:creationId xmlns:a16="http://schemas.microsoft.com/office/drawing/2014/main" id="{33D87E08-ACD6-451D-83AE-2148EF878D38}"/>
              </a:ext>
            </a:extLst>
          </p:cNvPr>
          <p:cNvCxnSpPr/>
          <p:nvPr/>
        </p:nvCxnSpPr>
        <p:spPr>
          <a:xfrm>
            <a:off x="5175682" y="5612738"/>
            <a:ext cx="452761" cy="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21" name="Metin kutusu 20">
            <a:extLst>
              <a:ext uri="{FF2B5EF4-FFF2-40B4-BE49-F238E27FC236}">
                <a16:creationId xmlns:a16="http://schemas.microsoft.com/office/drawing/2014/main" id="{58FD8E23-62CB-4457-B9EB-5DD539C551D5}"/>
              </a:ext>
            </a:extLst>
          </p:cNvPr>
          <p:cNvSpPr txBox="1"/>
          <p:nvPr/>
        </p:nvSpPr>
        <p:spPr>
          <a:xfrm>
            <a:off x="5736448" y="5428072"/>
            <a:ext cx="3169457" cy="369332"/>
          </a:xfrm>
          <a:prstGeom prst="rect">
            <a:avLst/>
          </a:prstGeom>
          <a:noFill/>
        </p:spPr>
        <p:txBody>
          <a:bodyPr wrap="none" rtlCol="0">
            <a:spAutoFit/>
          </a:bodyPr>
          <a:lstStyle/>
          <a:p>
            <a:r>
              <a:rPr lang="tr-TR" dirty="0">
                <a:latin typeface="Courier New" panose="02070309020205020404" pitchFamily="49" charset="0"/>
                <a:cs typeface="Courier New" panose="02070309020205020404" pitchFamily="49" charset="0"/>
              </a:rPr>
              <a:t>sayi2</a:t>
            </a:r>
            <a:r>
              <a:rPr lang="tr-TR" dirty="0"/>
              <a:t> değişkenin de hata.</a:t>
            </a:r>
          </a:p>
        </p:txBody>
      </p:sp>
    </p:spTree>
    <p:extLst>
      <p:ext uri="{BB962C8B-B14F-4D97-AF65-F5344CB8AC3E}">
        <p14:creationId xmlns:p14="http://schemas.microsoft.com/office/powerpoint/2010/main" val="36656330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0FD3E19-27CE-4D6A-8B21-C694EA9EA88D}"/>
              </a:ext>
            </a:extLst>
          </p:cNvPr>
          <p:cNvSpPr>
            <a:spLocks noGrp="1"/>
          </p:cNvSpPr>
          <p:nvPr>
            <p:ph type="title"/>
          </p:nvPr>
        </p:nvSpPr>
        <p:spPr/>
        <p:txBody>
          <a:bodyPr>
            <a:normAutofit/>
          </a:bodyPr>
          <a:lstStyle/>
          <a:p>
            <a:r>
              <a:rPr lang="tr-TR" dirty="0"/>
              <a:t>Örnek - 1</a:t>
            </a:r>
          </a:p>
        </p:txBody>
      </p:sp>
      <p:sp>
        <p:nvSpPr>
          <p:cNvPr id="4" name="Slayt Numarası Yer Tutucusu 3">
            <a:extLst>
              <a:ext uri="{FF2B5EF4-FFF2-40B4-BE49-F238E27FC236}">
                <a16:creationId xmlns:a16="http://schemas.microsoft.com/office/drawing/2014/main" id="{5B46DB9C-FF16-43A5-9C90-74C4AA77562B}"/>
              </a:ext>
            </a:extLst>
          </p:cNvPr>
          <p:cNvSpPr>
            <a:spLocks noGrp="1"/>
          </p:cNvSpPr>
          <p:nvPr>
            <p:ph type="sldNum" sz="quarter" idx="12"/>
          </p:nvPr>
        </p:nvSpPr>
        <p:spPr/>
        <p:txBody>
          <a:bodyPr/>
          <a:lstStyle/>
          <a:p>
            <a:fld id="{D57F1E4F-1CFF-5643-939E-217C01CDF565}" type="slidenum">
              <a:rPr lang="en-US" smtClean="0"/>
              <a:pPr/>
              <a:t>16</a:t>
            </a:fld>
            <a:endParaRPr lang="en-US" dirty="0"/>
          </a:p>
        </p:txBody>
      </p:sp>
      <p:sp>
        <p:nvSpPr>
          <p:cNvPr id="8" name="İçerik Yer Tutucusu 2">
            <a:extLst>
              <a:ext uri="{FF2B5EF4-FFF2-40B4-BE49-F238E27FC236}">
                <a16:creationId xmlns:a16="http://schemas.microsoft.com/office/drawing/2014/main" id="{F2A25E5B-E61F-42AF-BFF3-6EA49E8C2BEA}"/>
              </a:ext>
            </a:extLst>
          </p:cNvPr>
          <p:cNvSpPr>
            <a:spLocks noGrp="1"/>
          </p:cNvSpPr>
          <p:nvPr>
            <p:ph idx="1"/>
          </p:nvPr>
        </p:nvSpPr>
        <p:spPr>
          <a:xfrm>
            <a:off x="1644563" y="1346929"/>
            <a:ext cx="9655408" cy="686057"/>
          </a:xfrm>
        </p:spPr>
        <p:txBody>
          <a:bodyPr>
            <a:normAutofit/>
          </a:bodyPr>
          <a:lstStyle/>
          <a:p>
            <a:pPr algn="just"/>
            <a:r>
              <a:rPr lang="tr-TR" dirty="0"/>
              <a:t>Girilen sayıyı 10’luk tabandan 2’lik tabana dönüştürme.</a:t>
            </a:r>
          </a:p>
          <a:p>
            <a:pPr marL="0" indent="0" algn="just">
              <a:buNone/>
            </a:pPr>
            <a:endParaRPr lang="en-US" dirty="0"/>
          </a:p>
        </p:txBody>
      </p:sp>
      <p:sp>
        <p:nvSpPr>
          <p:cNvPr id="10" name="Metin kutusu 9">
            <a:extLst>
              <a:ext uri="{FF2B5EF4-FFF2-40B4-BE49-F238E27FC236}">
                <a16:creationId xmlns:a16="http://schemas.microsoft.com/office/drawing/2014/main" id="{231190B7-1810-4816-B2CF-71FDB0650A65}"/>
              </a:ext>
            </a:extLst>
          </p:cNvPr>
          <p:cNvSpPr txBox="1"/>
          <p:nvPr/>
        </p:nvSpPr>
        <p:spPr>
          <a:xfrm>
            <a:off x="8525708" y="2686281"/>
            <a:ext cx="723275" cy="369332"/>
          </a:xfrm>
          <a:prstGeom prst="rect">
            <a:avLst/>
          </a:prstGeom>
          <a:noFill/>
        </p:spPr>
        <p:txBody>
          <a:bodyPr wrap="none" rtlCol="0">
            <a:spAutoFit/>
          </a:bodyPr>
          <a:lstStyle/>
          <a:p>
            <a:r>
              <a:rPr lang="tr-TR" dirty="0"/>
              <a:t>Çıktı:</a:t>
            </a:r>
          </a:p>
        </p:txBody>
      </p:sp>
      <p:pic>
        <p:nvPicPr>
          <p:cNvPr id="11" name="Resim 10">
            <a:extLst>
              <a:ext uri="{FF2B5EF4-FFF2-40B4-BE49-F238E27FC236}">
                <a16:creationId xmlns:a16="http://schemas.microsoft.com/office/drawing/2014/main" id="{16F75138-374F-43DC-BEC6-E5915BACEF6C}"/>
              </a:ext>
            </a:extLst>
          </p:cNvPr>
          <p:cNvPicPr>
            <a:picLocks noChangeAspect="1"/>
          </p:cNvPicPr>
          <p:nvPr/>
        </p:nvPicPr>
        <p:blipFill>
          <a:blip r:embed="rId2"/>
          <a:stretch>
            <a:fillRect/>
          </a:stretch>
        </p:blipFill>
        <p:spPr>
          <a:xfrm>
            <a:off x="1644563" y="2161196"/>
            <a:ext cx="6669734" cy="4355014"/>
          </a:xfrm>
          <a:prstGeom prst="rect">
            <a:avLst/>
          </a:prstGeom>
        </p:spPr>
      </p:pic>
      <p:pic>
        <p:nvPicPr>
          <p:cNvPr id="12" name="Resim 11">
            <a:extLst>
              <a:ext uri="{FF2B5EF4-FFF2-40B4-BE49-F238E27FC236}">
                <a16:creationId xmlns:a16="http://schemas.microsoft.com/office/drawing/2014/main" id="{CB9EEFEE-A686-4756-B97E-C3D1DD3F1DF6}"/>
              </a:ext>
            </a:extLst>
          </p:cNvPr>
          <p:cNvPicPr>
            <a:picLocks noChangeAspect="1"/>
          </p:cNvPicPr>
          <p:nvPr/>
        </p:nvPicPr>
        <p:blipFill>
          <a:blip r:embed="rId3"/>
          <a:stretch>
            <a:fillRect/>
          </a:stretch>
        </p:blipFill>
        <p:spPr>
          <a:xfrm>
            <a:off x="8598234" y="3177493"/>
            <a:ext cx="3261369" cy="888479"/>
          </a:xfrm>
          <a:prstGeom prst="rect">
            <a:avLst/>
          </a:prstGeom>
        </p:spPr>
      </p:pic>
    </p:spTree>
    <p:extLst>
      <p:ext uri="{BB962C8B-B14F-4D97-AF65-F5344CB8AC3E}">
        <p14:creationId xmlns:p14="http://schemas.microsoft.com/office/powerpoint/2010/main" val="5276347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0FD3E19-27CE-4D6A-8B21-C694EA9EA88D}"/>
              </a:ext>
            </a:extLst>
          </p:cNvPr>
          <p:cNvSpPr>
            <a:spLocks noGrp="1"/>
          </p:cNvSpPr>
          <p:nvPr>
            <p:ph type="title"/>
          </p:nvPr>
        </p:nvSpPr>
        <p:spPr>
          <a:xfrm>
            <a:off x="1873879" y="510566"/>
            <a:ext cx="8911687" cy="919555"/>
          </a:xfrm>
        </p:spPr>
        <p:txBody>
          <a:bodyPr>
            <a:normAutofit/>
          </a:bodyPr>
          <a:lstStyle/>
          <a:p>
            <a:r>
              <a:rPr lang="tr-TR" dirty="0"/>
              <a:t> Örnek - 2</a:t>
            </a:r>
          </a:p>
        </p:txBody>
      </p:sp>
      <p:sp>
        <p:nvSpPr>
          <p:cNvPr id="6" name="İçerik Yer Tutucusu 5">
            <a:extLst>
              <a:ext uri="{FF2B5EF4-FFF2-40B4-BE49-F238E27FC236}">
                <a16:creationId xmlns:a16="http://schemas.microsoft.com/office/drawing/2014/main" id="{B85BE0CE-A26C-49E8-A834-5F2789905E25}"/>
              </a:ext>
            </a:extLst>
          </p:cNvPr>
          <p:cNvSpPr>
            <a:spLocks noGrp="1"/>
          </p:cNvSpPr>
          <p:nvPr>
            <p:ph idx="1"/>
          </p:nvPr>
        </p:nvSpPr>
        <p:spPr>
          <a:xfrm>
            <a:off x="1873879" y="1072333"/>
            <a:ext cx="8641041" cy="518692"/>
          </a:xfrm>
        </p:spPr>
        <p:txBody>
          <a:bodyPr/>
          <a:lstStyle/>
          <a:p>
            <a:r>
              <a:rPr lang="tr-TR" dirty="0"/>
              <a:t>Bir matrisin ters ve düz köşegen toplamlarını buldurup yazdırma.</a:t>
            </a:r>
          </a:p>
        </p:txBody>
      </p:sp>
      <p:sp>
        <p:nvSpPr>
          <p:cNvPr id="4" name="Slayt Numarası Yer Tutucusu 3">
            <a:extLst>
              <a:ext uri="{FF2B5EF4-FFF2-40B4-BE49-F238E27FC236}">
                <a16:creationId xmlns:a16="http://schemas.microsoft.com/office/drawing/2014/main" id="{5B46DB9C-FF16-43A5-9C90-74C4AA77562B}"/>
              </a:ext>
            </a:extLst>
          </p:cNvPr>
          <p:cNvSpPr>
            <a:spLocks noGrp="1"/>
          </p:cNvSpPr>
          <p:nvPr>
            <p:ph type="sldNum" sz="quarter" idx="12"/>
          </p:nvPr>
        </p:nvSpPr>
        <p:spPr/>
        <p:txBody>
          <a:bodyPr/>
          <a:lstStyle/>
          <a:p>
            <a:fld id="{D57F1E4F-1CFF-5643-939E-217C01CDF565}" type="slidenum">
              <a:rPr lang="en-US" smtClean="0"/>
              <a:pPr/>
              <a:t>17</a:t>
            </a:fld>
            <a:endParaRPr lang="en-US" dirty="0"/>
          </a:p>
        </p:txBody>
      </p:sp>
      <p:sp>
        <p:nvSpPr>
          <p:cNvPr id="11" name="Metin kutusu 10">
            <a:extLst>
              <a:ext uri="{FF2B5EF4-FFF2-40B4-BE49-F238E27FC236}">
                <a16:creationId xmlns:a16="http://schemas.microsoft.com/office/drawing/2014/main" id="{652EE3CC-87D4-4151-BDC2-B2FB45E64537}"/>
              </a:ext>
            </a:extLst>
          </p:cNvPr>
          <p:cNvSpPr txBox="1"/>
          <p:nvPr/>
        </p:nvSpPr>
        <p:spPr>
          <a:xfrm>
            <a:off x="9318864" y="3328143"/>
            <a:ext cx="851515" cy="369332"/>
          </a:xfrm>
          <a:prstGeom prst="rect">
            <a:avLst/>
          </a:prstGeom>
          <a:noFill/>
        </p:spPr>
        <p:txBody>
          <a:bodyPr wrap="none" rtlCol="0">
            <a:spAutoFit/>
          </a:bodyPr>
          <a:lstStyle/>
          <a:p>
            <a:r>
              <a:rPr lang="tr-TR" dirty="0"/>
              <a:t>  Çıktı:</a:t>
            </a:r>
          </a:p>
        </p:txBody>
      </p:sp>
      <p:pic>
        <p:nvPicPr>
          <p:cNvPr id="15" name="Resim 14">
            <a:extLst>
              <a:ext uri="{FF2B5EF4-FFF2-40B4-BE49-F238E27FC236}">
                <a16:creationId xmlns:a16="http://schemas.microsoft.com/office/drawing/2014/main" id="{359C67C8-9951-4C33-AC34-407558D60E0C}"/>
              </a:ext>
            </a:extLst>
          </p:cNvPr>
          <p:cNvPicPr>
            <a:picLocks noChangeAspect="1"/>
          </p:cNvPicPr>
          <p:nvPr/>
        </p:nvPicPr>
        <p:blipFill>
          <a:blip r:embed="rId2"/>
          <a:stretch>
            <a:fillRect/>
          </a:stretch>
        </p:blipFill>
        <p:spPr>
          <a:xfrm>
            <a:off x="1873879" y="1591025"/>
            <a:ext cx="7286440" cy="5026665"/>
          </a:xfrm>
          <a:prstGeom prst="rect">
            <a:avLst/>
          </a:prstGeom>
        </p:spPr>
      </p:pic>
      <p:pic>
        <p:nvPicPr>
          <p:cNvPr id="17" name="Resim 16">
            <a:extLst>
              <a:ext uri="{FF2B5EF4-FFF2-40B4-BE49-F238E27FC236}">
                <a16:creationId xmlns:a16="http://schemas.microsoft.com/office/drawing/2014/main" id="{B1E2DC68-441A-4F34-9563-95EFCC2B01A7}"/>
              </a:ext>
            </a:extLst>
          </p:cNvPr>
          <p:cNvPicPr>
            <a:picLocks noChangeAspect="1"/>
          </p:cNvPicPr>
          <p:nvPr/>
        </p:nvPicPr>
        <p:blipFill>
          <a:blip r:embed="rId3"/>
          <a:stretch>
            <a:fillRect/>
          </a:stretch>
        </p:blipFill>
        <p:spPr>
          <a:xfrm>
            <a:off x="9567069" y="3858379"/>
            <a:ext cx="2276793" cy="2581635"/>
          </a:xfrm>
          <a:prstGeom prst="rect">
            <a:avLst/>
          </a:prstGeom>
        </p:spPr>
      </p:pic>
    </p:spTree>
    <p:extLst>
      <p:ext uri="{BB962C8B-B14F-4D97-AF65-F5344CB8AC3E}">
        <p14:creationId xmlns:p14="http://schemas.microsoft.com/office/powerpoint/2010/main" val="18167739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0FD3E19-27CE-4D6A-8B21-C694EA9EA88D}"/>
              </a:ext>
            </a:extLst>
          </p:cNvPr>
          <p:cNvSpPr>
            <a:spLocks noGrp="1"/>
          </p:cNvSpPr>
          <p:nvPr>
            <p:ph type="title"/>
          </p:nvPr>
        </p:nvSpPr>
        <p:spPr>
          <a:xfrm>
            <a:off x="2095775" y="567746"/>
            <a:ext cx="8911687" cy="805195"/>
          </a:xfrm>
        </p:spPr>
        <p:txBody>
          <a:bodyPr>
            <a:normAutofit/>
          </a:bodyPr>
          <a:lstStyle/>
          <a:p>
            <a:r>
              <a:rPr lang="tr-TR" dirty="0"/>
              <a:t>Örnek - 3 </a:t>
            </a:r>
          </a:p>
        </p:txBody>
      </p:sp>
      <p:sp>
        <p:nvSpPr>
          <p:cNvPr id="5" name="İçerik Yer Tutucusu 4">
            <a:extLst>
              <a:ext uri="{FF2B5EF4-FFF2-40B4-BE49-F238E27FC236}">
                <a16:creationId xmlns:a16="http://schemas.microsoft.com/office/drawing/2014/main" id="{1C63D4F1-B2D1-444E-AD03-F88D572083D3}"/>
              </a:ext>
            </a:extLst>
          </p:cNvPr>
          <p:cNvSpPr>
            <a:spLocks noGrp="1"/>
          </p:cNvSpPr>
          <p:nvPr>
            <p:ph idx="1"/>
          </p:nvPr>
        </p:nvSpPr>
        <p:spPr>
          <a:xfrm>
            <a:off x="1338110" y="1242875"/>
            <a:ext cx="8915400" cy="612558"/>
          </a:xfrm>
        </p:spPr>
        <p:txBody>
          <a:bodyPr>
            <a:normAutofit/>
          </a:bodyPr>
          <a:lstStyle/>
          <a:p>
            <a:r>
              <a:rPr lang="tr-TR" dirty="0"/>
              <a:t>Hill Şifreleme </a:t>
            </a:r>
          </a:p>
        </p:txBody>
      </p:sp>
      <p:sp>
        <p:nvSpPr>
          <p:cNvPr id="4" name="Slayt Numarası Yer Tutucusu 3">
            <a:extLst>
              <a:ext uri="{FF2B5EF4-FFF2-40B4-BE49-F238E27FC236}">
                <a16:creationId xmlns:a16="http://schemas.microsoft.com/office/drawing/2014/main" id="{5B46DB9C-FF16-43A5-9C90-74C4AA77562B}"/>
              </a:ext>
            </a:extLst>
          </p:cNvPr>
          <p:cNvSpPr>
            <a:spLocks noGrp="1"/>
          </p:cNvSpPr>
          <p:nvPr>
            <p:ph type="sldNum" sz="quarter" idx="12"/>
          </p:nvPr>
        </p:nvSpPr>
        <p:spPr/>
        <p:txBody>
          <a:bodyPr/>
          <a:lstStyle/>
          <a:p>
            <a:fld id="{D57F1E4F-1CFF-5643-939E-217C01CDF565}" type="slidenum">
              <a:rPr lang="en-US" smtClean="0"/>
              <a:pPr/>
              <a:t>18</a:t>
            </a:fld>
            <a:endParaRPr lang="en-US" dirty="0"/>
          </a:p>
        </p:txBody>
      </p:sp>
      <p:sp>
        <p:nvSpPr>
          <p:cNvPr id="10" name="Metin kutusu 9">
            <a:extLst>
              <a:ext uri="{FF2B5EF4-FFF2-40B4-BE49-F238E27FC236}">
                <a16:creationId xmlns:a16="http://schemas.microsoft.com/office/drawing/2014/main" id="{9D13EF1D-D401-4970-83FC-CF9F07D2501D}"/>
              </a:ext>
            </a:extLst>
          </p:cNvPr>
          <p:cNvSpPr txBox="1"/>
          <p:nvPr/>
        </p:nvSpPr>
        <p:spPr>
          <a:xfrm>
            <a:off x="8809528" y="5079852"/>
            <a:ext cx="723275" cy="369332"/>
          </a:xfrm>
          <a:prstGeom prst="rect">
            <a:avLst/>
          </a:prstGeom>
          <a:noFill/>
        </p:spPr>
        <p:txBody>
          <a:bodyPr wrap="none" rtlCol="0">
            <a:spAutoFit/>
          </a:bodyPr>
          <a:lstStyle/>
          <a:p>
            <a:r>
              <a:rPr lang="tr-TR" dirty="0"/>
              <a:t>Çıktı:</a:t>
            </a:r>
          </a:p>
        </p:txBody>
      </p:sp>
      <p:pic>
        <p:nvPicPr>
          <p:cNvPr id="6" name="Resim 5">
            <a:extLst>
              <a:ext uri="{FF2B5EF4-FFF2-40B4-BE49-F238E27FC236}">
                <a16:creationId xmlns:a16="http://schemas.microsoft.com/office/drawing/2014/main" id="{8BA75320-E872-44B6-8C06-668E0800EDA7}"/>
              </a:ext>
            </a:extLst>
          </p:cNvPr>
          <p:cNvPicPr>
            <a:picLocks noChangeAspect="1"/>
          </p:cNvPicPr>
          <p:nvPr/>
        </p:nvPicPr>
        <p:blipFill rotWithShape="1">
          <a:blip r:embed="rId2"/>
          <a:srcRect b="41413"/>
          <a:stretch/>
        </p:blipFill>
        <p:spPr>
          <a:xfrm>
            <a:off x="1338110" y="1611363"/>
            <a:ext cx="5220945" cy="4003761"/>
          </a:xfrm>
          <a:prstGeom prst="rect">
            <a:avLst/>
          </a:prstGeom>
        </p:spPr>
      </p:pic>
      <p:pic>
        <p:nvPicPr>
          <p:cNvPr id="11" name="Resim 10">
            <a:extLst>
              <a:ext uri="{FF2B5EF4-FFF2-40B4-BE49-F238E27FC236}">
                <a16:creationId xmlns:a16="http://schemas.microsoft.com/office/drawing/2014/main" id="{FAD9096D-E292-4513-993A-472A0C443A03}"/>
              </a:ext>
            </a:extLst>
          </p:cNvPr>
          <p:cNvPicPr>
            <a:picLocks noChangeAspect="1"/>
          </p:cNvPicPr>
          <p:nvPr/>
        </p:nvPicPr>
        <p:blipFill>
          <a:blip r:embed="rId3"/>
          <a:stretch>
            <a:fillRect/>
          </a:stretch>
        </p:blipFill>
        <p:spPr>
          <a:xfrm>
            <a:off x="7327234" y="5593840"/>
            <a:ext cx="3883882" cy="882287"/>
          </a:xfrm>
          <a:prstGeom prst="rect">
            <a:avLst/>
          </a:prstGeom>
        </p:spPr>
      </p:pic>
      <p:pic>
        <p:nvPicPr>
          <p:cNvPr id="8" name="Resim 7">
            <a:extLst>
              <a:ext uri="{FF2B5EF4-FFF2-40B4-BE49-F238E27FC236}">
                <a16:creationId xmlns:a16="http://schemas.microsoft.com/office/drawing/2014/main" id="{B69DA763-784F-4D97-B79C-44069AAEC3F9}"/>
              </a:ext>
            </a:extLst>
          </p:cNvPr>
          <p:cNvPicPr>
            <a:picLocks noChangeAspect="1"/>
          </p:cNvPicPr>
          <p:nvPr/>
        </p:nvPicPr>
        <p:blipFill rotWithShape="1">
          <a:blip r:embed="rId2"/>
          <a:srcRect t="58304"/>
          <a:stretch/>
        </p:blipFill>
        <p:spPr>
          <a:xfrm>
            <a:off x="6826825" y="2065005"/>
            <a:ext cx="5140089" cy="2805275"/>
          </a:xfrm>
          <a:prstGeom prst="rect">
            <a:avLst/>
          </a:prstGeom>
        </p:spPr>
      </p:pic>
    </p:spTree>
    <p:extLst>
      <p:ext uri="{BB962C8B-B14F-4D97-AF65-F5344CB8AC3E}">
        <p14:creationId xmlns:p14="http://schemas.microsoft.com/office/powerpoint/2010/main" val="655300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0FD3E19-27CE-4D6A-8B21-C694EA9EA88D}"/>
              </a:ext>
            </a:extLst>
          </p:cNvPr>
          <p:cNvSpPr>
            <a:spLocks noGrp="1"/>
          </p:cNvSpPr>
          <p:nvPr>
            <p:ph type="title"/>
          </p:nvPr>
        </p:nvSpPr>
        <p:spPr>
          <a:xfrm>
            <a:off x="2397616" y="512462"/>
            <a:ext cx="8911687" cy="1280890"/>
          </a:xfrm>
        </p:spPr>
        <p:txBody>
          <a:bodyPr>
            <a:normAutofit/>
          </a:bodyPr>
          <a:lstStyle/>
          <a:p>
            <a:r>
              <a:rPr lang="tr-TR" dirty="0"/>
              <a:t>Sonuç</a:t>
            </a:r>
          </a:p>
        </p:txBody>
      </p:sp>
      <p:sp>
        <p:nvSpPr>
          <p:cNvPr id="4" name="Slayt Numarası Yer Tutucusu 3">
            <a:extLst>
              <a:ext uri="{FF2B5EF4-FFF2-40B4-BE49-F238E27FC236}">
                <a16:creationId xmlns:a16="http://schemas.microsoft.com/office/drawing/2014/main" id="{5B46DB9C-FF16-43A5-9C90-74C4AA77562B}"/>
              </a:ext>
            </a:extLst>
          </p:cNvPr>
          <p:cNvSpPr>
            <a:spLocks noGrp="1"/>
          </p:cNvSpPr>
          <p:nvPr>
            <p:ph type="sldNum" sz="quarter" idx="12"/>
          </p:nvPr>
        </p:nvSpPr>
        <p:spPr/>
        <p:txBody>
          <a:bodyPr/>
          <a:lstStyle/>
          <a:p>
            <a:fld id="{D57F1E4F-1CFF-5643-939E-217C01CDF565}" type="slidenum">
              <a:rPr lang="en-US" smtClean="0"/>
              <a:pPr/>
              <a:t>19</a:t>
            </a:fld>
            <a:endParaRPr lang="en-US" dirty="0"/>
          </a:p>
        </p:txBody>
      </p:sp>
      <p:sp>
        <p:nvSpPr>
          <p:cNvPr id="8" name="İçerik Yer Tutucusu 2">
            <a:extLst>
              <a:ext uri="{FF2B5EF4-FFF2-40B4-BE49-F238E27FC236}">
                <a16:creationId xmlns:a16="http://schemas.microsoft.com/office/drawing/2014/main" id="{F2A25E5B-E61F-42AF-BFF3-6EA49E8C2BEA}"/>
              </a:ext>
            </a:extLst>
          </p:cNvPr>
          <p:cNvSpPr>
            <a:spLocks noGrp="1"/>
          </p:cNvSpPr>
          <p:nvPr>
            <p:ph idx="1"/>
          </p:nvPr>
        </p:nvSpPr>
        <p:spPr>
          <a:xfrm>
            <a:off x="1560101" y="1598043"/>
            <a:ext cx="10086553" cy="4483225"/>
          </a:xfrm>
        </p:spPr>
        <p:txBody>
          <a:bodyPr>
            <a:normAutofit/>
          </a:bodyPr>
          <a:lstStyle/>
          <a:p>
            <a:pPr algn="just"/>
            <a:r>
              <a:rPr lang="tr-TR" dirty="0"/>
              <a:t>Programlarda sürekli değişecek </a:t>
            </a:r>
            <a:r>
              <a:rPr lang="tr-TR"/>
              <a:t>bir değer </a:t>
            </a:r>
            <a:r>
              <a:rPr lang="tr-TR" dirty="0"/>
              <a:t>varsa değişkenler kullanılır. Değişkenler türüne göre bellekte yer ayırır. </a:t>
            </a:r>
          </a:p>
          <a:p>
            <a:pPr algn="just"/>
            <a:r>
              <a:rPr lang="tr-TR" dirty="0"/>
              <a:t>Değişkenlerin sayısal, metinsel, sabit, sayısal ve metinsel olmayan gruplara ayırılır. Grupların içinde çeşitli türler vardır. Yazılan koda göre uygun tür seçilir.</a:t>
            </a:r>
          </a:p>
          <a:p>
            <a:pPr algn="just"/>
            <a:r>
              <a:rPr lang="tr-TR" dirty="0"/>
              <a:t>C# değişkenler tanımlanırken dikkat edilmesi gereken yerler vardır.</a:t>
            </a:r>
          </a:p>
          <a:p>
            <a:pPr algn="just"/>
            <a:r>
              <a:rPr lang="tr-TR" dirty="0"/>
              <a:t>Değişkenlerde değer ataması yapılabilir. Bazı türlerde bu zorunlu iken bazılarında değildir.</a:t>
            </a:r>
          </a:p>
          <a:p>
            <a:pPr algn="just"/>
            <a:r>
              <a:rPr lang="tr-TR" dirty="0"/>
              <a:t>Değişkenler veri tipine göre stack ve heap olmak üzere iki ayrı bellekte tutulur.</a:t>
            </a:r>
          </a:p>
          <a:p>
            <a:pPr algn="just"/>
            <a:r>
              <a:rPr lang="tr-TR" dirty="0"/>
              <a:t>Değişkenler istenilirse uygun türlere dönüştürülebilir.</a:t>
            </a:r>
          </a:p>
          <a:p>
            <a:pPr algn="just"/>
            <a:r>
              <a:rPr lang="tr-TR" dirty="0"/>
              <a:t>Bir değişkeni her metotta kullanmak istersek global olarak tanımlanabilir.</a:t>
            </a:r>
          </a:p>
          <a:p>
            <a:pPr algn="just"/>
            <a:endParaRPr lang="tr-TR" dirty="0"/>
          </a:p>
          <a:p>
            <a:pPr algn="just"/>
            <a:endParaRPr lang="tr-TR" dirty="0"/>
          </a:p>
        </p:txBody>
      </p:sp>
    </p:spTree>
    <p:extLst>
      <p:ext uri="{BB962C8B-B14F-4D97-AF65-F5344CB8AC3E}">
        <p14:creationId xmlns:p14="http://schemas.microsoft.com/office/powerpoint/2010/main" val="26975881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0FD3E19-27CE-4D6A-8B21-C694EA9EA88D}"/>
              </a:ext>
            </a:extLst>
          </p:cNvPr>
          <p:cNvSpPr>
            <a:spLocks noGrp="1"/>
          </p:cNvSpPr>
          <p:nvPr>
            <p:ph type="title"/>
          </p:nvPr>
        </p:nvSpPr>
        <p:spPr/>
        <p:txBody>
          <a:bodyPr/>
          <a:lstStyle/>
          <a:p>
            <a:r>
              <a:rPr lang="tr-TR" dirty="0"/>
              <a:t>İçindekiler</a:t>
            </a:r>
            <a:endParaRPr lang="en-US" dirty="0"/>
          </a:p>
        </p:txBody>
      </p:sp>
      <p:sp>
        <p:nvSpPr>
          <p:cNvPr id="3" name="İçerik Yer Tutucusu 2">
            <a:extLst>
              <a:ext uri="{FF2B5EF4-FFF2-40B4-BE49-F238E27FC236}">
                <a16:creationId xmlns:a16="http://schemas.microsoft.com/office/drawing/2014/main" id="{D913E1FE-4E39-426D-88DE-2D02D43C23AA}"/>
              </a:ext>
            </a:extLst>
          </p:cNvPr>
          <p:cNvSpPr>
            <a:spLocks noGrp="1"/>
          </p:cNvSpPr>
          <p:nvPr>
            <p:ph idx="1"/>
          </p:nvPr>
        </p:nvSpPr>
        <p:spPr>
          <a:xfrm>
            <a:off x="2361460" y="1704513"/>
            <a:ext cx="9143152" cy="4206709"/>
          </a:xfrm>
        </p:spPr>
        <p:txBody>
          <a:bodyPr>
            <a:normAutofit fontScale="92500" lnSpcReduction="20000"/>
          </a:bodyPr>
          <a:lstStyle/>
          <a:p>
            <a:r>
              <a:rPr lang="tr-TR" sz="1900" dirty="0"/>
              <a:t>Değişken Nedir?</a:t>
            </a:r>
          </a:p>
          <a:p>
            <a:r>
              <a:rPr lang="tr-TR" sz="1900" dirty="0"/>
              <a:t>Değişkenler Nasıl Tanımlanır?</a:t>
            </a:r>
          </a:p>
          <a:p>
            <a:r>
              <a:rPr lang="tr-TR" sz="1900" dirty="0"/>
              <a:t>Değişken Türleri</a:t>
            </a:r>
          </a:p>
          <a:p>
            <a:r>
              <a:rPr lang="tr-TR" sz="1900" dirty="0"/>
              <a:t>Değişkenlerde Tür Dönüşümleri</a:t>
            </a:r>
          </a:p>
          <a:p>
            <a:r>
              <a:rPr lang="tr-TR" sz="1900" dirty="0"/>
              <a:t>Değişkenlere Değer Atama</a:t>
            </a:r>
          </a:p>
          <a:p>
            <a:r>
              <a:rPr lang="tr-TR" sz="1900" dirty="0"/>
              <a:t>Stack ve Heap</a:t>
            </a:r>
          </a:p>
          <a:p>
            <a:r>
              <a:rPr lang="tr-TR" sz="1900" dirty="0"/>
              <a:t>Global Değişken</a:t>
            </a:r>
          </a:p>
          <a:p>
            <a:r>
              <a:rPr lang="tr-TR" sz="1900" dirty="0"/>
              <a:t>Örnek - 1</a:t>
            </a:r>
          </a:p>
          <a:p>
            <a:r>
              <a:rPr lang="tr-TR" sz="1900" dirty="0"/>
              <a:t>Örnek - 2</a:t>
            </a:r>
          </a:p>
          <a:p>
            <a:r>
              <a:rPr lang="tr-TR" sz="1900" dirty="0"/>
              <a:t>Örnek - 3</a:t>
            </a:r>
          </a:p>
          <a:p>
            <a:r>
              <a:rPr lang="tr-TR" sz="1900" dirty="0"/>
              <a:t>Sonuç</a:t>
            </a:r>
          </a:p>
          <a:p>
            <a:r>
              <a:rPr lang="tr-TR" sz="1900" dirty="0"/>
              <a:t>Kaynaklar</a:t>
            </a:r>
          </a:p>
          <a:p>
            <a:endParaRPr lang="tr-TR" dirty="0"/>
          </a:p>
          <a:p>
            <a:endParaRPr lang="en-US" dirty="0"/>
          </a:p>
        </p:txBody>
      </p:sp>
      <p:sp>
        <p:nvSpPr>
          <p:cNvPr id="4" name="Slayt Numarası Yer Tutucusu 3">
            <a:extLst>
              <a:ext uri="{FF2B5EF4-FFF2-40B4-BE49-F238E27FC236}">
                <a16:creationId xmlns:a16="http://schemas.microsoft.com/office/drawing/2014/main" id="{5B46DB9C-FF16-43A5-9C90-74C4AA77562B}"/>
              </a:ext>
            </a:extLst>
          </p:cNvPr>
          <p:cNvSpPr>
            <a:spLocks noGrp="1"/>
          </p:cNvSpPr>
          <p:nvPr>
            <p:ph type="sldNum" sz="quarter" idx="12"/>
          </p:nvPr>
        </p:nvSpPr>
        <p:spPr/>
        <p:txBody>
          <a:bodyPr/>
          <a:lstStyle/>
          <a:p>
            <a:fld id="{D57F1E4F-1CFF-5643-939E-217C01CDF565}" type="slidenum">
              <a:rPr lang="en-US" smtClean="0"/>
              <a:pPr/>
              <a:t>2</a:t>
            </a:fld>
            <a:endParaRPr lang="en-US" dirty="0"/>
          </a:p>
        </p:txBody>
      </p:sp>
      <p:pic>
        <p:nvPicPr>
          <p:cNvPr id="5" name="Picture 8" descr="Kurumsal Kimlik | Burdur Mehmet Akif Ersoy Üniversitesi">
            <a:extLst>
              <a:ext uri="{FF2B5EF4-FFF2-40B4-BE49-F238E27FC236}">
                <a16:creationId xmlns:a16="http://schemas.microsoft.com/office/drawing/2014/main" id="{9E6DEBDC-868E-48C5-8316-305D8ACCAB5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0292" t="8691" r="10665" b="11290"/>
          <a:stretch/>
        </p:blipFill>
        <p:spPr bwMode="auto">
          <a:xfrm>
            <a:off x="10078311" y="102395"/>
            <a:ext cx="1992144" cy="68538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a:extLst>
              <a:ext uri="{FF2B5EF4-FFF2-40B4-BE49-F238E27FC236}">
                <a16:creationId xmlns:a16="http://schemas.microsoft.com/office/drawing/2014/main" id="{30C9555B-79E5-493C-91CF-6C37CB029805}"/>
              </a:ext>
            </a:extLst>
          </p:cNvPr>
          <p:cNvPicPr>
            <a:picLocks noChangeAspect="1" noChangeArrowheads="1"/>
          </p:cNvPicPr>
          <p:nvPr/>
        </p:nvPicPr>
        <p:blipFill>
          <a:blip r:embed="rId3"/>
          <a:srcRect/>
          <a:stretch/>
        </p:blipFill>
        <p:spPr bwMode="auto">
          <a:xfrm>
            <a:off x="7699271" y="1969317"/>
            <a:ext cx="2983684" cy="2983684"/>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6" name="Resim 5">
            <a:hlinkClick r:id="rId4"/>
            <a:extLst>
              <a:ext uri="{FF2B5EF4-FFF2-40B4-BE49-F238E27FC236}">
                <a16:creationId xmlns:a16="http://schemas.microsoft.com/office/drawing/2014/main" id="{5E0CEE4C-9B47-48D3-9C95-A5768F3000F3}"/>
              </a:ext>
            </a:extLst>
          </p:cNvPr>
          <p:cNvPicPr>
            <a:picLocks noChangeAspect="1"/>
          </p:cNvPicPr>
          <p:nvPr/>
        </p:nvPicPr>
        <p:blipFill>
          <a:blip r:embed="rId5"/>
          <a:stretch>
            <a:fillRect/>
          </a:stretch>
        </p:blipFill>
        <p:spPr>
          <a:xfrm>
            <a:off x="10228222" y="5153978"/>
            <a:ext cx="1778435" cy="1633526"/>
          </a:xfrm>
          <a:prstGeom prst="rect">
            <a:avLst/>
          </a:prstGeom>
        </p:spPr>
      </p:pic>
      <p:sp>
        <p:nvSpPr>
          <p:cNvPr id="9" name="Dikdörtgen 8">
            <a:extLst>
              <a:ext uri="{FF2B5EF4-FFF2-40B4-BE49-F238E27FC236}">
                <a16:creationId xmlns:a16="http://schemas.microsoft.com/office/drawing/2014/main" id="{119B20A2-A534-4B18-BCEA-DDD3194F8470}"/>
              </a:ext>
            </a:extLst>
          </p:cNvPr>
          <p:cNvSpPr/>
          <p:nvPr/>
        </p:nvSpPr>
        <p:spPr>
          <a:xfrm>
            <a:off x="9572776" y="6543161"/>
            <a:ext cx="2772989" cy="276999"/>
          </a:xfrm>
          <a:prstGeom prst="rect">
            <a:avLst/>
          </a:prstGeom>
          <a:noFill/>
        </p:spPr>
        <p:txBody>
          <a:bodyPr wrap="square" lIns="91440" tIns="45720" rIns="91440" bIns="45720">
            <a:spAutoFit/>
          </a:bodyPr>
          <a:lstStyle/>
          <a:p>
            <a:pPr algn="ctr"/>
            <a:r>
              <a:rPr lang="tr-TR" sz="1200" b="0" cap="none" spc="0" dirty="0">
                <a:ln w="0"/>
                <a:effectLst>
                  <a:outerShdw blurRad="38100" dist="19050" dir="2700000" algn="tl" rotWithShape="0">
                    <a:schemeClr val="dk1">
                      <a:alpha val="40000"/>
                    </a:schemeClr>
                  </a:outerShdw>
                </a:effectLst>
                <a:hlinkClick r:id="rId6">
                  <a:extLst>
                    <a:ext uri="{A12FA001-AC4F-418D-AE19-62706E023703}">
                      <ahyp:hlinkClr xmlns:ahyp="http://schemas.microsoft.com/office/drawing/2018/hyperlinkcolor" val="tx"/>
                    </a:ext>
                  </a:extLst>
                </a:hlinkClick>
              </a:rPr>
              <a:t>http://youtube.com/bmdersleri</a:t>
            </a:r>
            <a:endParaRPr lang="tr-TR" sz="1200" b="0" cap="none" spc="0" dirty="0">
              <a:ln w="0"/>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1202282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0FD3E19-27CE-4D6A-8B21-C694EA9EA88D}"/>
              </a:ext>
            </a:extLst>
          </p:cNvPr>
          <p:cNvSpPr>
            <a:spLocks noGrp="1"/>
          </p:cNvSpPr>
          <p:nvPr>
            <p:ph type="title"/>
          </p:nvPr>
        </p:nvSpPr>
        <p:spPr/>
        <p:txBody>
          <a:bodyPr/>
          <a:lstStyle/>
          <a:p>
            <a:r>
              <a:rPr lang="tr-TR" dirty="0"/>
              <a:t>Kaynaklar</a:t>
            </a:r>
            <a:endParaRPr lang="en-US" dirty="0"/>
          </a:p>
        </p:txBody>
      </p:sp>
      <p:sp>
        <p:nvSpPr>
          <p:cNvPr id="3" name="İçerik Yer Tutucusu 2">
            <a:extLst>
              <a:ext uri="{FF2B5EF4-FFF2-40B4-BE49-F238E27FC236}">
                <a16:creationId xmlns:a16="http://schemas.microsoft.com/office/drawing/2014/main" id="{D913E1FE-4E39-426D-88DE-2D02D43C23AA}"/>
              </a:ext>
            </a:extLst>
          </p:cNvPr>
          <p:cNvSpPr>
            <a:spLocks noGrp="1"/>
          </p:cNvSpPr>
          <p:nvPr>
            <p:ph idx="1"/>
          </p:nvPr>
        </p:nvSpPr>
        <p:spPr>
          <a:xfrm>
            <a:off x="1446479" y="1441580"/>
            <a:ext cx="8631832" cy="5314025"/>
          </a:xfrm>
        </p:spPr>
        <p:txBody>
          <a:bodyPr>
            <a:normAutofit fontScale="85000" lnSpcReduction="10000"/>
          </a:bodyPr>
          <a:lstStyle/>
          <a:p>
            <a:r>
              <a:rPr lang="tr-TR" dirty="0">
                <a:hlinkClick r:id="rId2"/>
              </a:rPr>
              <a:t>https://www.udemy.com/course/csharp-programlama-dili/</a:t>
            </a:r>
          </a:p>
          <a:p>
            <a:r>
              <a:rPr lang="tr-TR" dirty="0">
                <a:hlinkClick r:id="rId2"/>
              </a:rPr>
              <a:t>https://docs.microsoft.com/tr-tr/dotnet/csharp/tour-of-csharp/#types-and-variables</a:t>
            </a:r>
            <a:endParaRPr lang="tr-TR" dirty="0"/>
          </a:p>
          <a:p>
            <a:r>
              <a:rPr lang="tr-TR" dirty="0">
                <a:hlinkClick r:id="rId3"/>
              </a:rPr>
              <a:t>https://tr.wikibooks.org/wiki/C_Sharp_Programlama_Dili/De%C4%9Fi%C5%9Fkenler#object</a:t>
            </a:r>
            <a:endParaRPr lang="tr-TR" dirty="0"/>
          </a:p>
          <a:p>
            <a:r>
              <a:rPr lang="tr-TR" dirty="0">
                <a:hlinkClick r:id="rId4"/>
              </a:rPr>
              <a:t>https://medium.com/@muhammetalierken/c-de%C4%9Fi%CC%87%C5%9Fken-nedi%CC%87r-58221e0fd236</a:t>
            </a:r>
            <a:endParaRPr lang="tr-TR" dirty="0"/>
          </a:p>
          <a:p>
            <a:r>
              <a:rPr lang="tr-TR" dirty="0">
                <a:hlinkClick r:id="rId5"/>
              </a:rPr>
              <a:t>https://industryolog.com/wp-content/uploads/2017/05/02-S%C4%B1f%C4%B1rdan-C-E%C4%9Fitimleri-1.Cilt-Industryolog-Akademi.pdf</a:t>
            </a:r>
            <a:endParaRPr lang="tr-TR" dirty="0"/>
          </a:p>
          <a:p>
            <a:r>
              <a:rPr lang="tr-TR" dirty="0">
                <a:hlinkClick r:id="rId6"/>
              </a:rPr>
              <a:t>http://www.baskent.edu.tr/~tkaracay/etudio/ders/prg/csharp/ch05.pdf</a:t>
            </a:r>
            <a:endParaRPr lang="tr-TR" dirty="0"/>
          </a:p>
          <a:p>
            <a:r>
              <a:rPr lang="tr-TR" dirty="0">
                <a:hlinkClick r:id="rId7"/>
              </a:rPr>
              <a:t>https://docplayer.biz.tr/123169546-C-sharp-programlama-dili.html</a:t>
            </a:r>
            <a:endParaRPr lang="tr-TR" dirty="0"/>
          </a:p>
          <a:p>
            <a:r>
              <a:rPr lang="tr-TR" dirty="0">
                <a:hlinkClick r:id="rId8"/>
              </a:rPr>
              <a:t>https://www.btdersleri.com/ders/C-sharp-De%C4%9Fi%C5%9Fken-Tan%C4%B1mlama-ve-Kullanma</a:t>
            </a:r>
            <a:endParaRPr lang="tr-TR" dirty="0"/>
          </a:p>
          <a:p>
            <a:r>
              <a:rPr lang="tr-TR" dirty="0">
                <a:hlinkClick r:id="rId9"/>
              </a:rPr>
              <a:t>https://www.azkod.com/csharp/c-degiskenler</a:t>
            </a:r>
            <a:endParaRPr lang="tr-TR" dirty="0"/>
          </a:p>
          <a:p>
            <a:r>
              <a:rPr lang="tr-TR" dirty="0">
                <a:hlinkClick r:id="rId10"/>
              </a:rPr>
              <a:t>https://www.kodlamamerkezi.com/c-net/csharp-degisken-tanimlama-ve-veri-tipleri/</a:t>
            </a:r>
            <a:endParaRPr lang="tr-TR" dirty="0"/>
          </a:p>
          <a:p>
            <a:r>
              <a:rPr lang="tr-TR" dirty="0">
                <a:hlinkClick r:id="rId11"/>
              </a:rPr>
              <a:t>http://yazilimnotlari.com/makale-1049-c-sharp-temelleri-2-degiskenler-ve-veri-tipleri</a:t>
            </a:r>
            <a:endParaRPr lang="tr-TR" dirty="0"/>
          </a:p>
          <a:p>
            <a:r>
              <a:rPr lang="tr-TR" dirty="0">
                <a:hlinkClick r:id="rId12"/>
              </a:rPr>
              <a:t>https://www.technoprogram.com/c-degiskenler-ve-sabitler.html</a:t>
            </a:r>
            <a:endParaRPr lang="tr-TR" dirty="0"/>
          </a:p>
          <a:p>
            <a:pPr marL="0" indent="0">
              <a:buNone/>
            </a:pPr>
            <a:endParaRPr lang="tr-TR" dirty="0"/>
          </a:p>
        </p:txBody>
      </p:sp>
      <p:sp>
        <p:nvSpPr>
          <p:cNvPr id="4" name="Slayt Numarası Yer Tutucusu 3">
            <a:extLst>
              <a:ext uri="{FF2B5EF4-FFF2-40B4-BE49-F238E27FC236}">
                <a16:creationId xmlns:a16="http://schemas.microsoft.com/office/drawing/2014/main" id="{5B46DB9C-FF16-43A5-9C90-74C4AA77562B}"/>
              </a:ext>
            </a:extLst>
          </p:cNvPr>
          <p:cNvSpPr>
            <a:spLocks noGrp="1"/>
          </p:cNvSpPr>
          <p:nvPr>
            <p:ph type="sldNum" sz="quarter" idx="12"/>
          </p:nvPr>
        </p:nvSpPr>
        <p:spPr/>
        <p:txBody>
          <a:bodyPr/>
          <a:lstStyle/>
          <a:p>
            <a:fld id="{D57F1E4F-1CFF-5643-939E-217C01CDF565}" type="slidenum">
              <a:rPr lang="en-US" smtClean="0"/>
              <a:pPr/>
              <a:t>20</a:t>
            </a:fld>
            <a:endParaRPr lang="en-US" dirty="0"/>
          </a:p>
        </p:txBody>
      </p:sp>
      <p:pic>
        <p:nvPicPr>
          <p:cNvPr id="5" name="Picture 8" descr="Kurumsal Kimlik | Burdur Mehmet Akif Ersoy Üniversitesi">
            <a:extLst>
              <a:ext uri="{FF2B5EF4-FFF2-40B4-BE49-F238E27FC236}">
                <a16:creationId xmlns:a16="http://schemas.microsoft.com/office/drawing/2014/main" id="{B9692603-E4BF-4B67-BABB-587E14DDD612}"/>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10292" t="8691" r="10665" b="11290"/>
          <a:stretch/>
        </p:blipFill>
        <p:spPr bwMode="auto">
          <a:xfrm>
            <a:off x="10078311" y="102395"/>
            <a:ext cx="1992144" cy="685387"/>
          </a:xfrm>
          <a:prstGeom prst="rect">
            <a:avLst/>
          </a:prstGeom>
          <a:noFill/>
          <a:extLst>
            <a:ext uri="{909E8E84-426E-40DD-AFC4-6F175D3DCCD1}">
              <a14:hiddenFill xmlns:a14="http://schemas.microsoft.com/office/drawing/2010/main">
                <a:solidFill>
                  <a:srgbClr val="FFFFFF"/>
                </a:solidFill>
              </a14:hiddenFill>
            </a:ext>
          </a:extLst>
        </p:spPr>
      </p:pic>
      <p:pic>
        <p:nvPicPr>
          <p:cNvPr id="8" name="Resim 7">
            <a:hlinkClick r:id="rId14"/>
            <a:extLst>
              <a:ext uri="{FF2B5EF4-FFF2-40B4-BE49-F238E27FC236}">
                <a16:creationId xmlns:a16="http://schemas.microsoft.com/office/drawing/2014/main" id="{E615FC51-021C-4530-9CCB-7B39F7838C2C}"/>
              </a:ext>
            </a:extLst>
          </p:cNvPr>
          <p:cNvPicPr>
            <a:picLocks noChangeAspect="1"/>
          </p:cNvPicPr>
          <p:nvPr/>
        </p:nvPicPr>
        <p:blipFill>
          <a:blip r:embed="rId15"/>
          <a:stretch>
            <a:fillRect/>
          </a:stretch>
        </p:blipFill>
        <p:spPr>
          <a:xfrm>
            <a:off x="9794742" y="4953001"/>
            <a:ext cx="1778435" cy="1633526"/>
          </a:xfrm>
          <a:prstGeom prst="rect">
            <a:avLst/>
          </a:prstGeom>
        </p:spPr>
      </p:pic>
      <p:sp>
        <p:nvSpPr>
          <p:cNvPr id="10" name="Dikdörtgen 9">
            <a:extLst>
              <a:ext uri="{FF2B5EF4-FFF2-40B4-BE49-F238E27FC236}">
                <a16:creationId xmlns:a16="http://schemas.microsoft.com/office/drawing/2014/main" id="{04E655F6-73B9-4FAB-871E-DBA2FF42B388}"/>
              </a:ext>
            </a:extLst>
          </p:cNvPr>
          <p:cNvSpPr/>
          <p:nvPr/>
        </p:nvSpPr>
        <p:spPr>
          <a:xfrm>
            <a:off x="9297466" y="6375757"/>
            <a:ext cx="2772989" cy="276999"/>
          </a:xfrm>
          <a:prstGeom prst="rect">
            <a:avLst/>
          </a:prstGeom>
          <a:noFill/>
        </p:spPr>
        <p:txBody>
          <a:bodyPr wrap="square" lIns="91440" tIns="45720" rIns="91440" bIns="45720">
            <a:spAutoFit/>
          </a:bodyPr>
          <a:lstStyle/>
          <a:p>
            <a:pPr algn="ctr"/>
            <a:r>
              <a:rPr lang="tr-TR" sz="1200" b="0" cap="none" spc="0" dirty="0">
                <a:ln w="0"/>
                <a:effectLst>
                  <a:outerShdw blurRad="38100" dist="19050" dir="2700000" algn="tl" rotWithShape="0">
                    <a:schemeClr val="dk1">
                      <a:alpha val="40000"/>
                    </a:schemeClr>
                  </a:outerShdw>
                </a:effectLst>
                <a:hlinkClick r:id="rId16">
                  <a:extLst>
                    <a:ext uri="{A12FA001-AC4F-418D-AE19-62706E023703}">
                      <ahyp:hlinkClr xmlns:ahyp="http://schemas.microsoft.com/office/drawing/2018/hyperlinkcolor" val="tx"/>
                    </a:ext>
                  </a:extLst>
                </a:hlinkClick>
              </a:rPr>
              <a:t>http://youtube.com/bmdersleri</a:t>
            </a:r>
            <a:endParaRPr lang="tr-TR" sz="1200" b="0" cap="none" spc="0" dirty="0">
              <a:ln w="0"/>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5561385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ikdörtgen: Köşeleri Yuvarlatılmış 5">
            <a:extLst>
              <a:ext uri="{FF2B5EF4-FFF2-40B4-BE49-F238E27FC236}">
                <a16:creationId xmlns:a16="http://schemas.microsoft.com/office/drawing/2014/main" id="{076FD396-29BE-4299-87ED-718DA102194B}"/>
              </a:ext>
            </a:extLst>
          </p:cNvPr>
          <p:cNvSpPr/>
          <p:nvPr/>
        </p:nvSpPr>
        <p:spPr>
          <a:xfrm>
            <a:off x="5893366" y="4405158"/>
            <a:ext cx="5972961" cy="2239861"/>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dirty="0"/>
          </a:p>
        </p:txBody>
      </p:sp>
      <p:sp>
        <p:nvSpPr>
          <p:cNvPr id="2" name="Başlık 1">
            <a:extLst>
              <a:ext uri="{FF2B5EF4-FFF2-40B4-BE49-F238E27FC236}">
                <a16:creationId xmlns:a16="http://schemas.microsoft.com/office/drawing/2014/main" id="{9BA139C7-4FF9-4739-8B42-CEE441CD9363}"/>
              </a:ext>
            </a:extLst>
          </p:cNvPr>
          <p:cNvSpPr>
            <a:spLocks noGrp="1"/>
          </p:cNvSpPr>
          <p:nvPr>
            <p:ph type="ctrTitle"/>
          </p:nvPr>
        </p:nvSpPr>
        <p:spPr>
          <a:xfrm>
            <a:off x="2810311" y="3232513"/>
            <a:ext cx="7768206" cy="888718"/>
          </a:xfrm>
        </p:spPr>
        <p:txBody>
          <a:bodyPr>
            <a:normAutofit fontScale="90000"/>
          </a:bodyPr>
          <a:lstStyle/>
          <a:p>
            <a:r>
              <a:rPr lang="tr-TR" b="1" dirty="0">
                <a:ln w="9525">
                  <a:solidFill>
                    <a:schemeClr val="bg1"/>
                  </a:solidFill>
                  <a:prstDash val="solid"/>
                </a:ln>
                <a:solidFill>
                  <a:schemeClr val="tx1"/>
                </a:solidFill>
                <a:effectLst>
                  <a:outerShdw blurRad="12700" dist="38100" dir="2700000" algn="tl" rotWithShape="0">
                    <a:schemeClr val="bg1">
                      <a:lumMod val="50000"/>
                    </a:schemeClr>
                  </a:outerShdw>
                </a:effectLst>
              </a:rPr>
              <a:t>İlginiz için teşekkürler…</a:t>
            </a:r>
            <a:endParaRPr lang="en-US" b="1"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
        <p:nvSpPr>
          <p:cNvPr id="4" name="Slayt Numarası Yer Tutucusu 3">
            <a:extLst>
              <a:ext uri="{FF2B5EF4-FFF2-40B4-BE49-F238E27FC236}">
                <a16:creationId xmlns:a16="http://schemas.microsoft.com/office/drawing/2014/main" id="{EF0C1E0F-E3F3-485B-B968-94C7F3058E4B}"/>
              </a:ext>
            </a:extLst>
          </p:cNvPr>
          <p:cNvSpPr>
            <a:spLocks noGrp="1"/>
          </p:cNvSpPr>
          <p:nvPr>
            <p:ph type="sldNum" sz="quarter" idx="12"/>
          </p:nvPr>
        </p:nvSpPr>
        <p:spPr/>
        <p:txBody>
          <a:bodyPr/>
          <a:lstStyle/>
          <a:p>
            <a:fld id="{D57F1E4F-1CFF-5643-939E-217C01CDF565}" type="slidenum">
              <a:rPr lang="en-US" smtClean="0"/>
              <a:pPr/>
              <a:t>21</a:t>
            </a:fld>
            <a:endParaRPr lang="en-US" dirty="0"/>
          </a:p>
        </p:txBody>
      </p:sp>
      <p:sp>
        <p:nvSpPr>
          <p:cNvPr id="7" name="Alt Başlık 2">
            <a:extLst>
              <a:ext uri="{FF2B5EF4-FFF2-40B4-BE49-F238E27FC236}">
                <a16:creationId xmlns:a16="http://schemas.microsoft.com/office/drawing/2014/main" id="{ABB297CB-A6C7-4031-8C8E-CA95B981B15B}"/>
              </a:ext>
            </a:extLst>
          </p:cNvPr>
          <p:cNvSpPr txBox="1">
            <a:spLocks/>
          </p:cNvSpPr>
          <p:nvPr/>
        </p:nvSpPr>
        <p:spPr>
          <a:xfrm>
            <a:off x="6346176" y="4529540"/>
            <a:ext cx="5499078" cy="2015869"/>
          </a:xfrm>
          <a:prstGeom prst="rect">
            <a:avLst/>
          </a:prstGeom>
        </p:spPr>
        <p:txBody>
          <a:bodyPr vert="horz" lIns="91440" tIns="45720" rIns="91440" bIns="45720" rtlCol="0" anchor="t">
            <a:normAutofit/>
          </a:bodyPr>
          <a:lstStyle>
            <a:lvl1pPr marL="0" indent="0" algn="l" defTabSz="457200" rtl="0" eaLnBrk="1" latinLnBrk="0" hangingPunct="1">
              <a:spcBef>
                <a:spcPts val="1000"/>
              </a:spcBef>
              <a:spcAft>
                <a:spcPts val="0"/>
              </a:spcAft>
              <a:buClr>
                <a:schemeClr val="accent1"/>
              </a:buClr>
              <a:buFont typeface="Wingdings 3" charset="2"/>
              <a:buNone/>
              <a:defRPr sz="1800" kern="1200">
                <a:solidFill>
                  <a:schemeClr val="tx1">
                    <a:lumMod val="65000"/>
                    <a:lumOff val="35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Font typeface="Wingdings 3"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Font typeface="Wingdings 3"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9pPr>
          </a:lstStyle>
          <a:p>
            <a:r>
              <a:rPr lang="tr-TR" dirty="0">
                <a:solidFill>
                  <a:schemeClr val="tx1"/>
                </a:solidFill>
              </a:rPr>
              <a:t>Hazırlayan ve Sunan : </a:t>
            </a:r>
            <a:r>
              <a:rPr lang="tr-TR" b="1" dirty="0">
                <a:solidFill>
                  <a:schemeClr val="tx1"/>
                </a:solidFill>
              </a:rPr>
              <a:t>Arife Dal 1911404021</a:t>
            </a:r>
            <a:br>
              <a:rPr lang="tr-TR" b="1" dirty="0">
                <a:solidFill>
                  <a:schemeClr val="tx1"/>
                </a:solidFill>
              </a:rPr>
            </a:br>
            <a:r>
              <a:rPr lang="tr-TR" dirty="0">
                <a:solidFill>
                  <a:schemeClr val="tx1"/>
                </a:solidFill>
              </a:rPr>
              <a:t>E-posta                       : dall.arifee@gmail.com</a:t>
            </a:r>
          </a:p>
          <a:p>
            <a:r>
              <a:rPr lang="tr-TR" dirty="0">
                <a:solidFill>
                  <a:schemeClr val="tx1"/>
                </a:solidFill>
              </a:rPr>
              <a:t>Tarih                            : 06/06/2021</a:t>
            </a:r>
          </a:p>
          <a:p>
            <a:r>
              <a:rPr lang="tr-TR" dirty="0">
                <a:solidFill>
                  <a:schemeClr val="tx1"/>
                </a:solidFill>
              </a:rPr>
              <a:t>Sürüm                         : v1</a:t>
            </a:r>
          </a:p>
          <a:p>
            <a:r>
              <a:rPr lang="tr-TR" dirty="0">
                <a:solidFill>
                  <a:schemeClr val="tx1"/>
                </a:solidFill>
              </a:rPr>
              <a:t>Ders Yürütücüsü        : Doç. Dr. İsmail KIRBAŞ </a:t>
            </a:r>
            <a:endParaRPr lang="en-US" dirty="0">
              <a:solidFill>
                <a:schemeClr val="tx1"/>
              </a:solidFill>
            </a:endParaRPr>
          </a:p>
        </p:txBody>
      </p:sp>
      <p:pic>
        <p:nvPicPr>
          <p:cNvPr id="2056" name="Picture 8" descr="Kurumsal Kimlik | Burdur Mehmet Akif Ersoy Üniversitesi">
            <a:extLst>
              <a:ext uri="{FF2B5EF4-FFF2-40B4-BE49-F238E27FC236}">
                <a16:creationId xmlns:a16="http://schemas.microsoft.com/office/drawing/2014/main" id="{E2792D4B-1016-4ED8-9CF3-B4FFBE7AB67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0292" t="8691" r="10665" b="11290"/>
          <a:stretch/>
        </p:blipFill>
        <p:spPr bwMode="auto">
          <a:xfrm>
            <a:off x="4842154" y="245935"/>
            <a:ext cx="1992144" cy="685387"/>
          </a:xfrm>
          <a:prstGeom prst="rect">
            <a:avLst/>
          </a:prstGeom>
          <a:noFill/>
          <a:extLst>
            <a:ext uri="{909E8E84-426E-40DD-AFC4-6F175D3DCCD1}">
              <a14:hiddenFill xmlns:a14="http://schemas.microsoft.com/office/drawing/2010/main">
                <a:solidFill>
                  <a:srgbClr val="FFFFFF"/>
                </a:solidFill>
              </a14:hiddenFill>
            </a:ext>
          </a:extLst>
        </p:spPr>
      </p:pic>
      <p:sp>
        <p:nvSpPr>
          <p:cNvPr id="10" name="Alt Başlık 2">
            <a:extLst>
              <a:ext uri="{FF2B5EF4-FFF2-40B4-BE49-F238E27FC236}">
                <a16:creationId xmlns:a16="http://schemas.microsoft.com/office/drawing/2014/main" id="{F3FB4516-AA03-4E40-A3E9-4BD1CB9AAD92}"/>
              </a:ext>
            </a:extLst>
          </p:cNvPr>
          <p:cNvSpPr txBox="1">
            <a:spLocks/>
          </p:cNvSpPr>
          <p:nvPr/>
        </p:nvSpPr>
        <p:spPr>
          <a:xfrm>
            <a:off x="3745173" y="1037409"/>
            <a:ext cx="4186106" cy="1126283"/>
          </a:xfrm>
          <a:prstGeom prst="rect">
            <a:avLst/>
          </a:prstGeom>
        </p:spPr>
        <p:txBody>
          <a:bodyPr vert="horz" lIns="91440" tIns="45720" rIns="91440" bIns="45720" rtlCol="0" anchor="t">
            <a:normAutofit/>
            <a:scene3d>
              <a:camera prst="orthographicFront"/>
              <a:lightRig rig="harsh" dir="t"/>
            </a:scene3d>
            <a:sp3d extrusionH="57150" prstMaterial="matte">
              <a:bevelT w="63500" h="12700" prst="angle"/>
              <a:contourClr>
                <a:schemeClr val="bg1">
                  <a:lumMod val="65000"/>
                </a:schemeClr>
              </a:contourClr>
            </a:sp3d>
          </a:bodyPr>
          <a:lstStyle>
            <a:lvl1pPr marL="0" indent="0" algn="l" defTabSz="457200" rtl="0" eaLnBrk="1" latinLnBrk="0" hangingPunct="1">
              <a:spcBef>
                <a:spcPts val="1000"/>
              </a:spcBef>
              <a:spcAft>
                <a:spcPts val="0"/>
              </a:spcAft>
              <a:buClr>
                <a:schemeClr val="accent1"/>
              </a:buClr>
              <a:buFont typeface="Wingdings 3" charset="2"/>
              <a:buNone/>
              <a:defRPr sz="1800" kern="1200">
                <a:solidFill>
                  <a:schemeClr val="tx1">
                    <a:lumMod val="65000"/>
                    <a:lumOff val="35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Font typeface="Wingdings 3"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Font typeface="Wingdings 3"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9pPr>
          </a:lstStyle>
          <a:p>
            <a:pPr algn="ctr"/>
            <a:r>
              <a:rPr lang="tr-TR" b="1" dirty="0">
                <a:ln/>
                <a:solidFill>
                  <a:schemeClr val="accent3"/>
                </a:solidFill>
              </a:rPr>
              <a:t>Nesneye Dayalı Programlama Dersi</a:t>
            </a:r>
            <a:endParaRPr lang="en-US" b="1" dirty="0">
              <a:ln/>
              <a:solidFill>
                <a:schemeClr val="accent3"/>
              </a:solidFill>
            </a:endParaRPr>
          </a:p>
        </p:txBody>
      </p:sp>
      <p:pic>
        <p:nvPicPr>
          <p:cNvPr id="12" name="Resim 11">
            <a:hlinkClick r:id="rId3"/>
            <a:extLst>
              <a:ext uri="{FF2B5EF4-FFF2-40B4-BE49-F238E27FC236}">
                <a16:creationId xmlns:a16="http://schemas.microsoft.com/office/drawing/2014/main" id="{6BDD6285-D7B4-4236-9241-3C7798F7D644}"/>
              </a:ext>
            </a:extLst>
          </p:cNvPr>
          <p:cNvPicPr>
            <a:picLocks noChangeAspect="1"/>
          </p:cNvPicPr>
          <p:nvPr/>
        </p:nvPicPr>
        <p:blipFill>
          <a:blip r:embed="rId4"/>
          <a:stretch>
            <a:fillRect/>
          </a:stretch>
        </p:blipFill>
        <p:spPr>
          <a:xfrm>
            <a:off x="880877" y="-28029"/>
            <a:ext cx="1778435" cy="1633526"/>
          </a:xfrm>
          <a:prstGeom prst="rect">
            <a:avLst/>
          </a:prstGeom>
        </p:spPr>
      </p:pic>
      <p:sp>
        <p:nvSpPr>
          <p:cNvPr id="13" name="Dikdörtgen 12">
            <a:extLst>
              <a:ext uri="{FF2B5EF4-FFF2-40B4-BE49-F238E27FC236}">
                <a16:creationId xmlns:a16="http://schemas.microsoft.com/office/drawing/2014/main" id="{9CA692D3-0526-46AB-B8B6-5B201CEEFBC0}"/>
              </a:ext>
            </a:extLst>
          </p:cNvPr>
          <p:cNvSpPr/>
          <p:nvPr/>
        </p:nvSpPr>
        <p:spPr>
          <a:xfrm>
            <a:off x="490929" y="1405544"/>
            <a:ext cx="2772989" cy="276999"/>
          </a:xfrm>
          <a:prstGeom prst="rect">
            <a:avLst/>
          </a:prstGeom>
          <a:noFill/>
        </p:spPr>
        <p:txBody>
          <a:bodyPr wrap="square" lIns="91440" tIns="45720" rIns="91440" bIns="45720">
            <a:spAutoFit/>
          </a:bodyPr>
          <a:lstStyle/>
          <a:p>
            <a:pPr algn="ctr"/>
            <a:r>
              <a:rPr lang="tr-TR" sz="1200" b="0" cap="none" spc="0" dirty="0">
                <a:ln w="0"/>
                <a:solidFill>
                  <a:schemeClr val="tx1"/>
                </a:solidFill>
                <a:effectLst>
                  <a:outerShdw blurRad="38100" dist="19050" dir="2700000" algn="tl" rotWithShape="0">
                    <a:schemeClr val="dk1">
                      <a:alpha val="40000"/>
                    </a:schemeClr>
                  </a:outerShdw>
                </a:effectLst>
                <a:hlinkClick r:id="rId5"/>
              </a:rPr>
              <a:t>http://youtube.com/bmdersleri</a:t>
            </a:r>
            <a:endParaRPr lang="tr-TR" sz="1200" b="0" cap="none" spc="0" dirty="0">
              <a:ln w="0"/>
              <a:solidFill>
                <a:schemeClr val="tx1"/>
              </a:solidFill>
              <a:effectLst>
                <a:outerShdw blurRad="38100" dist="19050" dir="2700000" algn="tl" rotWithShape="0">
                  <a:schemeClr val="dk1">
                    <a:alpha val="40000"/>
                  </a:schemeClr>
                </a:outerShdw>
              </a:effectLst>
            </a:endParaRPr>
          </a:p>
        </p:txBody>
      </p:sp>
      <p:pic>
        <p:nvPicPr>
          <p:cNvPr id="11" name="Picture 2" descr="Object Oriented Programming: A curated set of resources">
            <a:extLst>
              <a:ext uri="{FF2B5EF4-FFF2-40B4-BE49-F238E27FC236}">
                <a16:creationId xmlns:a16="http://schemas.microsoft.com/office/drawing/2014/main" id="{A7580241-F7E6-4A4F-B885-D5520F181634}"/>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7570"/>
          <a:stretch/>
        </p:blipFill>
        <p:spPr bwMode="auto">
          <a:xfrm>
            <a:off x="9306374" y="212981"/>
            <a:ext cx="2559953" cy="1822402"/>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37577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0FD3E19-27CE-4D6A-8B21-C694EA9EA88D}"/>
              </a:ext>
            </a:extLst>
          </p:cNvPr>
          <p:cNvSpPr>
            <a:spLocks noGrp="1"/>
          </p:cNvSpPr>
          <p:nvPr>
            <p:ph type="title"/>
          </p:nvPr>
        </p:nvSpPr>
        <p:spPr/>
        <p:txBody>
          <a:bodyPr/>
          <a:lstStyle/>
          <a:p>
            <a:r>
              <a:rPr lang="tr-TR" dirty="0"/>
              <a:t>Değişken Nedir?</a:t>
            </a:r>
            <a:endParaRPr lang="en-US" dirty="0"/>
          </a:p>
        </p:txBody>
      </p:sp>
      <p:sp>
        <p:nvSpPr>
          <p:cNvPr id="3" name="İçerik Yer Tutucusu 2">
            <a:extLst>
              <a:ext uri="{FF2B5EF4-FFF2-40B4-BE49-F238E27FC236}">
                <a16:creationId xmlns:a16="http://schemas.microsoft.com/office/drawing/2014/main" id="{D913E1FE-4E39-426D-88DE-2D02D43C23AA}"/>
              </a:ext>
            </a:extLst>
          </p:cNvPr>
          <p:cNvSpPr>
            <a:spLocks noGrp="1"/>
          </p:cNvSpPr>
          <p:nvPr>
            <p:ph idx="1"/>
          </p:nvPr>
        </p:nvSpPr>
        <p:spPr>
          <a:xfrm>
            <a:off x="1311579" y="1480831"/>
            <a:ext cx="10193034" cy="4589387"/>
          </a:xfrm>
        </p:spPr>
        <p:txBody>
          <a:bodyPr>
            <a:normAutofit/>
          </a:bodyPr>
          <a:lstStyle/>
          <a:p>
            <a:pPr marL="0" indent="0">
              <a:buNone/>
            </a:pPr>
            <a:r>
              <a:rPr lang="tr-TR" dirty="0"/>
              <a:t> Değişken genel anlamda ; türüne göre bellekte bir yer ayıran veri tutuculardır.</a:t>
            </a:r>
          </a:p>
          <a:p>
            <a:pPr marL="0" indent="0">
              <a:buNone/>
            </a:pPr>
            <a:r>
              <a:rPr lang="tr-TR" dirty="0"/>
              <a:t>C# da ise ; Her bir değişken sınıf, her bir sınıf değişkendir. </a:t>
            </a:r>
          </a:p>
          <a:p>
            <a:pPr marL="0" indent="0">
              <a:buNone/>
            </a:pPr>
            <a:r>
              <a:rPr lang="tr-TR" dirty="0"/>
              <a:t>C# .NET Framework sınıf kütüphanesini kullanan bir dildir. Bu kütüphane programda sınıfı çağırmak yerine sınıfı belirten anahtar kelimeye erişmemizi sağlar. Temel de ikisi de aynı işi yapar. Anahtar kelimeler pratik olması amacıyla geliştirilmiş ve C# da kullanıma sunulmuştur.</a:t>
            </a:r>
          </a:p>
          <a:p>
            <a:pPr marL="0" indent="0">
              <a:buNone/>
            </a:pPr>
            <a:r>
              <a:rPr lang="tr-TR" dirty="0"/>
              <a:t> </a:t>
            </a:r>
            <a:endParaRPr lang="en-US" dirty="0"/>
          </a:p>
        </p:txBody>
      </p:sp>
      <p:sp>
        <p:nvSpPr>
          <p:cNvPr id="4" name="Slayt Numarası Yer Tutucusu 3">
            <a:extLst>
              <a:ext uri="{FF2B5EF4-FFF2-40B4-BE49-F238E27FC236}">
                <a16:creationId xmlns:a16="http://schemas.microsoft.com/office/drawing/2014/main" id="{5B46DB9C-FF16-43A5-9C90-74C4AA77562B}"/>
              </a:ext>
            </a:extLst>
          </p:cNvPr>
          <p:cNvSpPr>
            <a:spLocks noGrp="1"/>
          </p:cNvSpPr>
          <p:nvPr>
            <p:ph type="sldNum" sz="quarter" idx="12"/>
          </p:nvPr>
        </p:nvSpPr>
        <p:spPr/>
        <p:txBody>
          <a:bodyPr/>
          <a:lstStyle/>
          <a:p>
            <a:fld id="{D57F1E4F-1CFF-5643-939E-217C01CDF565}" type="slidenum">
              <a:rPr lang="en-US" smtClean="0"/>
              <a:pPr/>
              <a:t>3</a:t>
            </a:fld>
            <a:endParaRPr lang="en-US" dirty="0"/>
          </a:p>
        </p:txBody>
      </p:sp>
      <p:pic>
        <p:nvPicPr>
          <p:cNvPr id="6" name="Resim 5" descr="metin, karanlık içeren bir resim&#10;&#10;Açıklama otomatik olarak oluşturuldu">
            <a:extLst>
              <a:ext uri="{FF2B5EF4-FFF2-40B4-BE49-F238E27FC236}">
                <a16:creationId xmlns:a16="http://schemas.microsoft.com/office/drawing/2014/main" id="{781FBAE7-13F4-4388-9C39-1D7C5EF33F82}"/>
              </a:ext>
            </a:extLst>
          </p:cNvPr>
          <p:cNvPicPr>
            <a:picLocks noChangeAspect="1"/>
          </p:cNvPicPr>
          <p:nvPr/>
        </p:nvPicPr>
        <p:blipFill>
          <a:blip r:embed="rId2"/>
          <a:stretch>
            <a:fillRect/>
          </a:stretch>
        </p:blipFill>
        <p:spPr>
          <a:xfrm>
            <a:off x="3518835" y="3720592"/>
            <a:ext cx="4821906" cy="2712322"/>
          </a:xfrm>
          <a:prstGeom prst="rect">
            <a:avLst/>
          </a:prstGeom>
        </p:spPr>
      </p:pic>
    </p:spTree>
    <p:extLst>
      <p:ext uri="{BB962C8B-B14F-4D97-AF65-F5344CB8AC3E}">
        <p14:creationId xmlns:p14="http://schemas.microsoft.com/office/powerpoint/2010/main" val="15101542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0FD3E19-27CE-4D6A-8B21-C694EA9EA88D}"/>
              </a:ext>
            </a:extLst>
          </p:cNvPr>
          <p:cNvSpPr>
            <a:spLocks noGrp="1"/>
          </p:cNvSpPr>
          <p:nvPr>
            <p:ph type="title"/>
          </p:nvPr>
        </p:nvSpPr>
        <p:spPr/>
        <p:txBody>
          <a:bodyPr>
            <a:normAutofit/>
          </a:bodyPr>
          <a:lstStyle/>
          <a:p>
            <a:r>
              <a:rPr lang="tr-TR" dirty="0"/>
              <a:t>Değişken Nasıl Tanımlanır?</a:t>
            </a:r>
            <a:endParaRPr lang="en-US" dirty="0"/>
          </a:p>
        </p:txBody>
      </p:sp>
      <p:sp>
        <p:nvSpPr>
          <p:cNvPr id="3" name="İçerik Yer Tutucusu 2">
            <a:extLst>
              <a:ext uri="{FF2B5EF4-FFF2-40B4-BE49-F238E27FC236}">
                <a16:creationId xmlns:a16="http://schemas.microsoft.com/office/drawing/2014/main" id="{D913E1FE-4E39-426D-88DE-2D02D43C23AA}"/>
              </a:ext>
            </a:extLst>
          </p:cNvPr>
          <p:cNvSpPr>
            <a:spLocks noGrp="1"/>
          </p:cNvSpPr>
          <p:nvPr>
            <p:ph idx="1"/>
          </p:nvPr>
        </p:nvSpPr>
        <p:spPr>
          <a:xfrm>
            <a:off x="1311579" y="1480831"/>
            <a:ext cx="10193033" cy="4589387"/>
          </a:xfrm>
        </p:spPr>
        <p:txBody>
          <a:bodyPr>
            <a:normAutofit/>
          </a:bodyPr>
          <a:lstStyle/>
          <a:p>
            <a:pPr marL="0" indent="0">
              <a:buNone/>
            </a:pPr>
            <a:r>
              <a:rPr lang="tr-TR" dirty="0"/>
              <a:t>Değişkenler;          </a:t>
            </a:r>
            <a:r>
              <a:rPr lang="tr-TR" dirty="0">
                <a:latin typeface="Courier New" panose="02070309020205020404" pitchFamily="49" charset="0"/>
                <a:cs typeface="Courier New" panose="02070309020205020404" pitchFamily="49" charset="0"/>
              </a:rPr>
              <a:t>DeğişkenTürü DeğişkenAdı</a:t>
            </a:r>
            <a:r>
              <a:rPr lang="tr-TR" dirty="0"/>
              <a:t>    ;    şeklinde tanımlanır. İstenirse aynı tür değişkenler tek bir satırda tanımlanabilir. </a:t>
            </a:r>
          </a:p>
          <a:p>
            <a:pPr marL="0" indent="0">
              <a:buNone/>
            </a:pPr>
            <a:r>
              <a:rPr lang="tr-TR" dirty="0"/>
              <a:t>Örneğin:   </a:t>
            </a:r>
            <a:r>
              <a:rPr lang="tr-TR" dirty="0">
                <a:solidFill>
                  <a:schemeClr val="accent2">
                    <a:lumMod val="50000"/>
                  </a:schemeClr>
                </a:solidFill>
                <a:latin typeface="Courier New" panose="02070309020205020404" pitchFamily="49" charset="0"/>
                <a:cs typeface="Courier New" panose="02070309020205020404" pitchFamily="49" charset="0"/>
              </a:rPr>
              <a:t>int</a:t>
            </a:r>
            <a:r>
              <a:rPr lang="tr-TR" dirty="0">
                <a:latin typeface="Courier New" panose="02070309020205020404" pitchFamily="49" charset="0"/>
                <a:cs typeface="Courier New" panose="02070309020205020404" pitchFamily="49" charset="0"/>
              </a:rPr>
              <a:t> a,c,d;</a:t>
            </a:r>
          </a:p>
          <a:p>
            <a:pPr marL="0" indent="0">
              <a:buNone/>
            </a:pPr>
            <a:r>
              <a:rPr lang="tr-TR" dirty="0">
                <a:latin typeface="Courier New" panose="02070309020205020404" pitchFamily="49" charset="0"/>
                <a:cs typeface="Courier New" panose="02070309020205020404" pitchFamily="49" charset="0"/>
              </a:rPr>
              <a:t>		  </a:t>
            </a:r>
            <a:r>
              <a:rPr lang="tr-TR" dirty="0">
                <a:solidFill>
                  <a:schemeClr val="accent2">
                    <a:lumMod val="50000"/>
                  </a:schemeClr>
                </a:solidFill>
                <a:latin typeface="Courier New" panose="02070309020205020404" pitchFamily="49" charset="0"/>
                <a:cs typeface="Courier New" panose="02070309020205020404" pitchFamily="49" charset="0"/>
              </a:rPr>
              <a:t>double</a:t>
            </a:r>
            <a:r>
              <a:rPr lang="tr-TR" dirty="0">
                <a:latin typeface="Courier New" panose="02070309020205020404" pitchFamily="49" charset="0"/>
                <a:cs typeface="Courier New" panose="02070309020205020404" pitchFamily="49" charset="0"/>
              </a:rPr>
              <a:t> b=5; </a:t>
            </a:r>
          </a:p>
          <a:p>
            <a:pPr marL="0" indent="0">
              <a:buNone/>
            </a:pPr>
            <a:r>
              <a:rPr lang="tr-TR" dirty="0"/>
              <a:t>		    </a:t>
            </a:r>
            <a:r>
              <a:rPr lang="tr-TR" dirty="0">
                <a:solidFill>
                  <a:schemeClr val="accent2">
                    <a:lumMod val="50000"/>
                  </a:schemeClr>
                </a:solidFill>
                <a:latin typeface="Courier New" panose="02070309020205020404" pitchFamily="49" charset="0"/>
                <a:cs typeface="Courier New" panose="02070309020205020404" pitchFamily="49" charset="0"/>
              </a:rPr>
              <a:t>string</a:t>
            </a:r>
            <a:r>
              <a:rPr lang="tr-TR" dirty="0">
                <a:latin typeface="Courier New" panose="02070309020205020404" pitchFamily="49" charset="0"/>
                <a:cs typeface="Courier New" panose="02070309020205020404" pitchFamily="49" charset="0"/>
              </a:rPr>
              <a:t> ad;</a:t>
            </a:r>
            <a:endParaRPr lang="tr-TR" dirty="0"/>
          </a:p>
          <a:p>
            <a:pPr marL="0" indent="0">
              <a:buNone/>
            </a:pPr>
            <a:r>
              <a:rPr lang="tr-TR" dirty="0"/>
              <a:t>C# ‘ da değişken tanımlanırken dikkat edilmesi gereken bazı kurallar vardır;</a:t>
            </a:r>
          </a:p>
          <a:p>
            <a:pPr marL="0" indent="0">
              <a:buNone/>
            </a:pPr>
            <a:endParaRPr lang="tr-TR" dirty="0"/>
          </a:p>
        </p:txBody>
      </p:sp>
      <p:sp>
        <p:nvSpPr>
          <p:cNvPr id="4" name="Slayt Numarası Yer Tutucusu 3">
            <a:extLst>
              <a:ext uri="{FF2B5EF4-FFF2-40B4-BE49-F238E27FC236}">
                <a16:creationId xmlns:a16="http://schemas.microsoft.com/office/drawing/2014/main" id="{5B46DB9C-FF16-43A5-9C90-74C4AA77562B}"/>
              </a:ext>
            </a:extLst>
          </p:cNvPr>
          <p:cNvSpPr>
            <a:spLocks noGrp="1"/>
          </p:cNvSpPr>
          <p:nvPr>
            <p:ph type="sldNum" sz="quarter" idx="12"/>
          </p:nvPr>
        </p:nvSpPr>
        <p:spPr/>
        <p:txBody>
          <a:bodyPr/>
          <a:lstStyle/>
          <a:p>
            <a:fld id="{D57F1E4F-1CFF-5643-939E-217C01CDF565}" type="slidenum">
              <a:rPr lang="en-US" smtClean="0"/>
              <a:pPr/>
              <a:t>4</a:t>
            </a:fld>
            <a:endParaRPr lang="en-US" dirty="0"/>
          </a:p>
        </p:txBody>
      </p:sp>
      <p:sp>
        <p:nvSpPr>
          <p:cNvPr id="7" name="İçerik Yer Tutucusu 2">
            <a:extLst>
              <a:ext uri="{FF2B5EF4-FFF2-40B4-BE49-F238E27FC236}">
                <a16:creationId xmlns:a16="http://schemas.microsoft.com/office/drawing/2014/main" id="{14AE550B-9DB2-4E6B-B7FA-866E99ADDFF0}"/>
              </a:ext>
            </a:extLst>
          </p:cNvPr>
          <p:cNvSpPr txBox="1">
            <a:spLocks/>
          </p:cNvSpPr>
          <p:nvPr/>
        </p:nvSpPr>
        <p:spPr>
          <a:xfrm>
            <a:off x="1376135" y="3900831"/>
            <a:ext cx="9570031" cy="2588746"/>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tr-TR" dirty="0"/>
              <a:t>Değişken isimlerinde Türkçe karakter(ü,ö,ğ,ç,ı,ş) kullanılamaz.(Yeni sürümlerde kullanılabilir.)</a:t>
            </a:r>
          </a:p>
          <a:p>
            <a:r>
              <a:rPr lang="tr-TR" dirty="0"/>
              <a:t>Özel karakterler(-,?,’,! gibi) kullanılamaz.</a:t>
            </a:r>
          </a:p>
          <a:p>
            <a:r>
              <a:rPr lang="tr-TR" dirty="0"/>
              <a:t>Değişken isimleri sayısal ifadelerle başlamamalıdır. İstisna olarak alt tire( _ ) kullanılabilir.</a:t>
            </a:r>
          </a:p>
          <a:p>
            <a:r>
              <a:rPr lang="tr-TR" dirty="0"/>
              <a:t>Değişken isimi verirken büyük küçük harf kullanımına dikkat edilmelidir. </a:t>
            </a:r>
            <a:r>
              <a:rPr lang="tr-TR" dirty="0">
                <a:latin typeface="Courier New" panose="02070309020205020404" pitchFamily="49" charset="0"/>
                <a:cs typeface="Courier New" panose="02070309020205020404" pitchFamily="49" charset="0"/>
              </a:rPr>
              <a:t>Sayi1</a:t>
            </a:r>
            <a:r>
              <a:rPr lang="tr-TR" dirty="0"/>
              <a:t> değişkeni </a:t>
            </a:r>
            <a:r>
              <a:rPr lang="tr-TR" dirty="0">
                <a:latin typeface="Courier New" panose="02070309020205020404" pitchFamily="49" charset="0"/>
                <a:cs typeface="Courier New" panose="02070309020205020404" pitchFamily="49" charset="0"/>
              </a:rPr>
              <a:t>sayi1</a:t>
            </a:r>
            <a:r>
              <a:rPr lang="tr-TR" dirty="0"/>
              <a:t> değişkeni farklı iki ayrı değişken olarak kabul edilir.</a:t>
            </a:r>
          </a:p>
          <a:p>
            <a:pPr marL="0" indent="0">
              <a:buNone/>
            </a:pPr>
            <a:endParaRPr lang="en-US" dirty="0"/>
          </a:p>
        </p:txBody>
      </p:sp>
    </p:spTree>
    <p:extLst>
      <p:ext uri="{BB962C8B-B14F-4D97-AF65-F5344CB8AC3E}">
        <p14:creationId xmlns:p14="http://schemas.microsoft.com/office/powerpoint/2010/main" val="2325487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1000"/>
                                        <p:tgtEl>
                                          <p:spTgt spid="7">
                                            <p:txEl>
                                              <p:pRg st="0" end="0"/>
                                            </p:txEl>
                                          </p:spTgt>
                                        </p:tgtEl>
                                      </p:cBhvr>
                                    </p:animEffect>
                                    <p:anim calcmode="lin" valueType="num">
                                      <p:cBhvr>
                                        <p:cTn id="8"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7">
                                            <p:txEl>
                                              <p:pRg st="1" end="1"/>
                                            </p:txEl>
                                          </p:spTgt>
                                        </p:tgtEl>
                                        <p:attrNameLst>
                                          <p:attrName>style.visibility</p:attrName>
                                        </p:attrNameLst>
                                      </p:cBhvr>
                                      <p:to>
                                        <p:strVal val="visible"/>
                                      </p:to>
                                    </p:set>
                                    <p:animEffect transition="in" filter="fade">
                                      <p:cBhvr>
                                        <p:cTn id="14" dur="1000"/>
                                        <p:tgtEl>
                                          <p:spTgt spid="7">
                                            <p:txEl>
                                              <p:pRg st="1" end="1"/>
                                            </p:txEl>
                                          </p:spTgt>
                                        </p:tgtEl>
                                      </p:cBhvr>
                                    </p:animEffect>
                                    <p:anim calcmode="lin" valueType="num">
                                      <p:cBhvr>
                                        <p:cTn id="15" dur="1000" fill="hold"/>
                                        <p:tgtEl>
                                          <p:spTgt spid="7">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7">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7">
                                            <p:txEl>
                                              <p:pRg st="2" end="2"/>
                                            </p:txEl>
                                          </p:spTgt>
                                        </p:tgtEl>
                                        <p:attrNameLst>
                                          <p:attrName>style.visibility</p:attrName>
                                        </p:attrNameLst>
                                      </p:cBhvr>
                                      <p:to>
                                        <p:strVal val="visible"/>
                                      </p:to>
                                    </p:set>
                                    <p:animEffect transition="in" filter="fade">
                                      <p:cBhvr>
                                        <p:cTn id="21" dur="1000"/>
                                        <p:tgtEl>
                                          <p:spTgt spid="7">
                                            <p:txEl>
                                              <p:pRg st="2" end="2"/>
                                            </p:txEl>
                                          </p:spTgt>
                                        </p:tgtEl>
                                      </p:cBhvr>
                                    </p:animEffect>
                                    <p:anim calcmode="lin" valueType="num">
                                      <p:cBhvr>
                                        <p:cTn id="22" dur="1000" fill="hold"/>
                                        <p:tgtEl>
                                          <p:spTgt spid="7">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7">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7">
                                            <p:txEl>
                                              <p:pRg st="3" end="3"/>
                                            </p:txEl>
                                          </p:spTgt>
                                        </p:tgtEl>
                                        <p:attrNameLst>
                                          <p:attrName>style.visibility</p:attrName>
                                        </p:attrNameLst>
                                      </p:cBhvr>
                                      <p:to>
                                        <p:strVal val="visible"/>
                                      </p:to>
                                    </p:set>
                                    <p:animEffect transition="in" filter="fade">
                                      <p:cBhvr>
                                        <p:cTn id="28" dur="1000"/>
                                        <p:tgtEl>
                                          <p:spTgt spid="7">
                                            <p:txEl>
                                              <p:pRg st="3" end="3"/>
                                            </p:txEl>
                                          </p:spTgt>
                                        </p:tgtEl>
                                      </p:cBhvr>
                                    </p:animEffect>
                                    <p:anim calcmode="lin" valueType="num">
                                      <p:cBhvr>
                                        <p:cTn id="29" dur="1000" fill="hold"/>
                                        <p:tgtEl>
                                          <p:spTgt spid="7">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7">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0FD3E19-27CE-4D6A-8B21-C694EA9EA88D}"/>
              </a:ext>
            </a:extLst>
          </p:cNvPr>
          <p:cNvSpPr>
            <a:spLocks noGrp="1"/>
          </p:cNvSpPr>
          <p:nvPr>
            <p:ph type="title"/>
          </p:nvPr>
        </p:nvSpPr>
        <p:spPr/>
        <p:txBody>
          <a:bodyPr>
            <a:normAutofit/>
          </a:bodyPr>
          <a:lstStyle/>
          <a:p>
            <a:r>
              <a:rPr lang="tr-TR" dirty="0"/>
              <a:t>Değişken Türleri</a:t>
            </a:r>
            <a:endParaRPr lang="en-US" dirty="0"/>
          </a:p>
        </p:txBody>
      </p:sp>
      <p:sp>
        <p:nvSpPr>
          <p:cNvPr id="4" name="Slayt Numarası Yer Tutucusu 3">
            <a:extLst>
              <a:ext uri="{FF2B5EF4-FFF2-40B4-BE49-F238E27FC236}">
                <a16:creationId xmlns:a16="http://schemas.microsoft.com/office/drawing/2014/main" id="{5B46DB9C-FF16-43A5-9C90-74C4AA77562B}"/>
              </a:ext>
            </a:extLst>
          </p:cNvPr>
          <p:cNvSpPr>
            <a:spLocks noGrp="1"/>
          </p:cNvSpPr>
          <p:nvPr>
            <p:ph type="sldNum" sz="quarter" idx="12"/>
          </p:nvPr>
        </p:nvSpPr>
        <p:spPr/>
        <p:txBody>
          <a:bodyPr/>
          <a:lstStyle/>
          <a:p>
            <a:fld id="{D57F1E4F-1CFF-5643-939E-217C01CDF565}" type="slidenum">
              <a:rPr lang="en-US" smtClean="0"/>
              <a:pPr/>
              <a:t>5</a:t>
            </a:fld>
            <a:endParaRPr lang="en-US" dirty="0"/>
          </a:p>
        </p:txBody>
      </p:sp>
      <p:sp>
        <p:nvSpPr>
          <p:cNvPr id="9" name="İçerik Yer Tutucusu 2">
            <a:extLst>
              <a:ext uri="{FF2B5EF4-FFF2-40B4-BE49-F238E27FC236}">
                <a16:creationId xmlns:a16="http://schemas.microsoft.com/office/drawing/2014/main" id="{DA3D1B5B-3D1A-4DB2-8D28-457868026CFD}"/>
              </a:ext>
            </a:extLst>
          </p:cNvPr>
          <p:cNvSpPr>
            <a:spLocks noGrp="1"/>
          </p:cNvSpPr>
          <p:nvPr>
            <p:ph idx="1"/>
          </p:nvPr>
        </p:nvSpPr>
        <p:spPr>
          <a:xfrm>
            <a:off x="1539440" y="1521542"/>
            <a:ext cx="10652560" cy="1612499"/>
          </a:xfrm>
        </p:spPr>
        <p:txBody>
          <a:bodyPr>
            <a:normAutofit/>
          </a:bodyPr>
          <a:lstStyle/>
          <a:p>
            <a:r>
              <a:rPr lang="tr-TR" dirty="0"/>
              <a:t>Sabit Değişken Türleri</a:t>
            </a:r>
          </a:p>
          <a:p>
            <a:r>
              <a:rPr lang="tr-TR" dirty="0"/>
              <a:t>Sayısal Değişken Türleri</a:t>
            </a:r>
          </a:p>
          <a:p>
            <a:r>
              <a:rPr lang="tr-TR" dirty="0"/>
              <a:t>Metinsel Değişken Türleri</a:t>
            </a:r>
          </a:p>
          <a:p>
            <a:r>
              <a:rPr lang="tr-TR" dirty="0"/>
              <a:t>Sayısal ve Metinsel Olmayan Türler</a:t>
            </a:r>
          </a:p>
          <a:p>
            <a:pPr marL="0" indent="0">
              <a:buNone/>
            </a:pPr>
            <a:endParaRPr lang="tr-TR" dirty="0"/>
          </a:p>
          <a:p>
            <a:pPr marL="0" indent="0">
              <a:buNone/>
            </a:pPr>
            <a:endParaRPr lang="tr-TR" dirty="0"/>
          </a:p>
          <a:p>
            <a:endParaRPr lang="en-US" dirty="0"/>
          </a:p>
        </p:txBody>
      </p:sp>
      <p:pic>
        <p:nvPicPr>
          <p:cNvPr id="5" name="Resim 4">
            <a:extLst>
              <a:ext uri="{FF2B5EF4-FFF2-40B4-BE49-F238E27FC236}">
                <a16:creationId xmlns:a16="http://schemas.microsoft.com/office/drawing/2014/main" id="{F6F0030E-D6D9-4F5C-8391-A9ED78DF716C}"/>
              </a:ext>
            </a:extLst>
          </p:cNvPr>
          <p:cNvPicPr>
            <a:picLocks noChangeAspect="1"/>
          </p:cNvPicPr>
          <p:nvPr/>
        </p:nvPicPr>
        <p:blipFill>
          <a:blip r:embed="rId2"/>
          <a:stretch>
            <a:fillRect/>
          </a:stretch>
        </p:blipFill>
        <p:spPr>
          <a:xfrm>
            <a:off x="2763592" y="3210662"/>
            <a:ext cx="6819530" cy="3409765"/>
          </a:xfrm>
          <a:prstGeom prst="rect">
            <a:avLst/>
          </a:prstGeom>
        </p:spPr>
      </p:pic>
    </p:spTree>
    <p:extLst>
      <p:ext uri="{BB962C8B-B14F-4D97-AF65-F5344CB8AC3E}">
        <p14:creationId xmlns:p14="http://schemas.microsoft.com/office/powerpoint/2010/main" val="16764391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0FD3E19-27CE-4D6A-8B21-C694EA9EA88D}"/>
              </a:ext>
            </a:extLst>
          </p:cNvPr>
          <p:cNvSpPr>
            <a:spLocks noGrp="1"/>
          </p:cNvSpPr>
          <p:nvPr>
            <p:ph type="title"/>
          </p:nvPr>
        </p:nvSpPr>
        <p:spPr>
          <a:xfrm>
            <a:off x="2592925" y="624110"/>
            <a:ext cx="8911687" cy="707540"/>
          </a:xfrm>
        </p:spPr>
        <p:txBody>
          <a:bodyPr>
            <a:normAutofit/>
          </a:bodyPr>
          <a:lstStyle/>
          <a:p>
            <a:r>
              <a:rPr lang="tr-TR" dirty="0"/>
              <a:t>Değişken Türleri(devam)</a:t>
            </a:r>
          </a:p>
        </p:txBody>
      </p:sp>
      <p:sp>
        <p:nvSpPr>
          <p:cNvPr id="4" name="Slayt Numarası Yer Tutucusu 3">
            <a:extLst>
              <a:ext uri="{FF2B5EF4-FFF2-40B4-BE49-F238E27FC236}">
                <a16:creationId xmlns:a16="http://schemas.microsoft.com/office/drawing/2014/main" id="{5B46DB9C-FF16-43A5-9C90-74C4AA77562B}"/>
              </a:ext>
            </a:extLst>
          </p:cNvPr>
          <p:cNvSpPr>
            <a:spLocks noGrp="1"/>
          </p:cNvSpPr>
          <p:nvPr>
            <p:ph type="sldNum" sz="quarter" idx="12"/>
          </p:nvPr>
        </p:nvSpPr>
        <p:spPr/>
        <p:txBody>
          <a:bodyPr/>
          <a:lstStyle/>
          <a:p>
            <a:fld id="{D57F1E4F-1CFF-5643-939E-217C01CDF565}" type="slidenum">
              <a:rPr lang="en-US" smtClean="0"/>
              <a:pPr/>
              <a:t>6</a:t>
            </a:fld>
            <a:endParaRPr lang="en-US" dirty="0"/>
          </a:p>
        </p:txBody>
      </p:sp>
      <p:sp>
        <p:nvSpPr>
          <p:cNvPr id="8" name="İçerik Yer Tutucusu 2">
            <a:extLst>
              <a:ext uri="{FF2B5EF4-FFF2-40B4-BE49-F238E27FC236}">
                <a16:creationId xmlns:a16="http://schemas.microsoft.com/office/drawing/2014/main" id="{F2A25E5B-E61F-42AF-BFF3-6EA49E8C2BEA}"/>
              </a:ext>
            </a:extLst>
          </p:cNvPr>
          <p:cNvSpPr>
            <a:spLocks noGrp="1"/>
          </p:cNvSpPr>
          <p:nvPr>
            <p:ph idx="1"/>
          </p:nvPr>
        </p:nvSpPr>
        <p:spPr>
          <a:xfrm>
            <a:off x="921695" y="1975921"/>
            <a:ext cx="10086552" cy="2260338"/>
          </a:xfrm>
        </p:spPr>
        <p:txBody>
          <a:bodyPr>
            <a:normAutofit/>
          </a:bodyPr>
          <a:lstStyle/>
          <a:p>
            <a:pPr marL="0" indent="0" algn="just">
              <a:buNone/>
            </a:pPr>
            <a:r>
              <a:rPr lang="tr-TR" dirty="0"/>
              <a:t>Sayısal Türler;</a:t>
            </a:r>
            <a:endParaRPr lang="en-US" dirty="0"/>
          </a:p>
        </p:txBody>
      </p:sp>
      <mc:AlternateContent xmlns:mc="http://schemas.openxmlformats.org/markup-compatibility/2006" xmlns:a14="http://schemas.microsoft.com/office/drawing/2010/main">
        <mc:Choice Requires="a14">
          <p:graphicFrame>
            <p:nvGraphicFramePr>
              <p:cNvPr id="12" name="Tablo 11">
                <a:extLst>
                  <a:ext uri="{FF2B5EF4-FFF2-40B4-BE49-F238E27FC236}">
                    <a16:creationId xmlns:a16="http://schemas.microsoft.com/office/drawing/2014/main" id="{BC3D549B-0DEB-4FDF-9A33-9E3F9816B695}"/>
                  </a:ext>
                </a:extLst>
              </p:cNvPr>
              <p:cNvGraphicFramePr>
                <a:graphicFrameLocks noGrp="1"/>
              </p:cNvGraphicFramePr>
              <p:nvPr>
                <p:extLst>
                  <p:ext uri="{D42A27DB-BD31-4B8C-83A1-F6EECF244321}">
                    <p14:modId xmlns:p14="http://schemas.microsoft.com/office/powerpoint/2010/main" val="3067209036"/>
                  </p:ext>
                </p:extLst>
              </p:nvPr>
            </p:nvGraphicFramePr>
            <p:xfrm>
              <a:off x="2734322" y="1549935"/>
              <a:ext cx="8416030" cy="4772757"/>
            </p:xfrm>
            <a:graphic>
              <a:graphicData uri="http://schemas.openxmlformats.org/drawingml/2006/table">
                <a:tbl>
                  <a:tblPr firstRow="1" firstCol="1" bandRow="1"/>
                  <a:tblGrid>
                    <a:gridCol w="1606835">
                      <a:extLst>
                        <a:ext uri="{9D8B030D-6E8A-4147-A177-3AD203B41FA5}">
                          <a16:colId xmlns:a16="http://schemas.microsoft.com/office/drawing/2014/main" val="3338612126"/>
                        </a:ext>
                      </a:extLst>
                    </a:gridCol>
                    <a:gridCol w="1545403">
                      <a:extLst>
                        <a:ext uri="{9D8B030D-6E8A-4147-A177-3AD203B41FA5}">
                          <a16:colId xmlns:a16="http://schemas.microsoft.com/office/drawing/2014/main" val="300834173"/>
                        </a:ext>
                      </a:extLst>
                    </a:gridCol>
                    <a:gridCol w="1499661">
                      <a:extLst>
                        <a:ext uri="{9D8B030D-6E8A-4147-A177-3AD203B41FA5}">
                          <a16:colId xmlns:a16="http://schemas.microsoft.com/office/drawing/2014/main" val="46354283"/>
                        </a:ext>
                      </a:extLst>
                    </a:gridCol>
                    <a:gridCol w="3764131">
                      <a:extLst>
                        <a:ext uri="{9D8B030D-6E8A-4147-A177-3AD203B41FA5}">
                          <a16:colId xmlns:a16="http://schemas.microsoft.com/office/drawing/2014/main" val="317200258"/>
                        </a:ext>
                      </a:extLst>
                    </a:gridCol>
                  </a:tblGrid>
                  <a:tr h="607599">
                    <a:tc>
                      <a:txBody>
                        <a:bodyPr/>
                        <a:lstStyle/>
                        <a:p>
                          <a:pPr algn="ctr">
                            <a:lnSpc>
                              <a:spcPct val="107000"/>
                            </a:lnSpc>
                            <a:spcAft>
                              <a:spcPts val="800"/>
                            </a:spcAft>
                          </a:pPr>
                          <a:r>
                            <a:rPr lang="tr-TR" sz="1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C# Tipi</a:t>
                          </a:r>
                          <a:endParaRPr lang="tr-TR"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6A6A6"/>
                        </a:solidFill>
                      </a:tcPr>
                    </a:tc>
                    <a:tc>
                      <a:txBody>
                        <a:bodyPr/>
                        <a:lstStyle/>
                        <a:p>
                          <a:pPr algn="ctr">
                            <a:lnSpc>
                              <a:spcPct val="107000"/>
                            </a:lnSpc>
                            <a:spcAft>
                              <a:spcPts val="800"/>
                            </a:spcAft>
                          </a:pPr>
                          <a:r>
                            <a:rPr lang="tr-TR" sz="1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.NET Tipi</a:t>
                          </a:r>
                          <a:endParaRPr lang="tr-TR"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6A6A6"/>
                        </a:solidFill>
                      </a:tcPr>
                    </a:tc>
                    <a:tc>
                      <a:txBody>
                        <a:bodyPr/>
                        <a:lstStyle/>
                        <a:p>
                          <a:pPr algn="ctr">
                            <a:lnSpc>
                              <a:spcPct val="107000"/>
                            </a:lnSpc>
                            <a:spcAft>
                              <a:spcPts val="800"/>
                            </a:spcAft>
                          </a:pPr>
                          <a:r>
                            <a:rPr lang="tr-TR" sz="1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Uzunluk(byte)</a:t>
                          </a:r>
                          <a:endParaRPr lang="tr-TR"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6A6A6"/>
                        </a:solidFill>
                      </a:tcPr>
                    </a:tc>
                    <a:tc>
                      <a:txBody>
                        <a:bodyPr/>
                        <a:lstStyle/>
                        <a:p>
                          <a:pPr algn="ctr">
                            <a:lnSpc>
                              <a:spcPct val="107000"/>
                            </a:lnSpc>
                            <a:spcAft>
                              <a:spcPts val="800"/>
                            </a:spcAft>
                          </a:pPr>
                          <a:r>
                            <a:rPr lang="tr-TR" sz="1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Değer Aralığı</a:t>
                          </a:r>
                          <a:endParaRPr lang="tr-TR"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6A6A6"/>
                        </a:solidFill>
                      </a:tcPr>
                    </a:tc>
                    <a:extLst>
                      <a:ext uri="{0D108BD9-81ED-4DB2-BD59-A6C34878D82A}">
                        <a16:rowId xmlns:a16="http://schemas.microsoft.com/office/drawing/2014/main" val="117027189"/>
                      </a:ext>
                    </a:extLst>
                  </a:tr>
                  <a:tr h="350750">
                    <a:tc>
                      <a:txBody>
                        <a:bodyPr/>
                        <a:lstStyle/>
                        <a:p>
                          <a:pPr algn="ctr">
                            <a:lnSpc>
                              <a:spcPct val="107000"/>
                            </a:lnSpc>
                            <a:spcAft>
                              <a:spcPts val="800"/>
                            </a:spcAft>
                          </a:pPr>
                          <a:r>
                            <a:rPr lang="tr-TR" sz="1800" dirty="0">
                              <a:solidFill>
                                <a:srgbClr val="000000"/>
                              </a:solidFill>
                              <a:effectLst/>
                              <a:latin typeface="Courier New" panose="02070309020205020404" pitchFamily="49" charset="0"/>
                              <a:ea typeface="Times New Roman" panose="02020603050405020304" pitchFamily="18" charset="0"/>
                              <a:cs typeface="Courier New" panose="02070309020205020404" pitchFamily="49" charset="0"/>
                            </a:rPr>
                            <a:t>byte</a:t>
                          </a:r>
                          <a:endParaRPr lang="tr-TR" sz="1800" dirty="0">
                            <a:effectLst/>
                            <a:latin typeface="Courier New" panose="02070309020205020404" pitchFamily="49" charset="0"/>
                            <a:ea typeface="Calibri" panose="020F0502020204030204" pitchFamily="34" charset="0"/>
                            <a:cs typeface="Courier New" panose="02070309020205020404" pitchFamily="49" charset="0"/>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tr-TR" sz="1800" dirty="0">
                              <a:solidFill>
                                <a:srgbClr val="000000"/>
                              </a:solidFill>
                              <a:effectLst/>
                              <a:latin typeface="Courier New" panose="02070309020205020404" pitchFamily="49" charset="0"/>
                              <a:ea typeface="Times New Roman" panose="02020603050405020304" pitchFamily="18" charset="0"/>
                              <a:cs typeface="Courier New" panose="02070309020205020404" pitchFamily="49" charset="0"/>
                            </a:rPr>
                            <a:t>Byte</a:t>
                          </a:r>
                          <a:endParaRPr lang="tr-TR" sz="1800" dirty="0">
                            <a:effectLst/>
                            <a:latin typeface="Courier New" panose="02070309020205020404" pitchFamily="49" charset="0"/>
                            <a:ea typeface="Calibri" panose="020F0502020204030204" pitchFamily="34" charset="0"/>
                            <a:cs typeface="Courier New" panose="02070309020205020404" pitchFamily="49" charset="0"/>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tr-TR" sz="1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 byte</a:t>
                          </a:r>
                          <a:endParaRPr lang="tr-TR"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tr-TR" sz="1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0 - 255</a:t>
                          </a:r>
                          <a:endParaRPr lang="tr-TR"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55817775"/>
                      </a:ext>
                    </a:extLst>
                  </a:tr>
                  <a:tr h="350750">
                    <a:tc>
                      <a:txBody>
                        <a:bodyPr/>
                        <a:lstStyle/>
                        <a:p>
                          <a:pPr algn="ctr">
                            <a:lnSpc>
                              <a:spcPct val="107000"/>
                            </a:lnSpc>
                            <a:spcAft>
                              <a:spcPts val="800"/>
                            </a:spcAft>
                          </a:pPr>
                          <a:r>
                            <a:rPr lang="tr-TR" sz="1800" dirty="0">
                              <a:solidFill>
                                <a:srgbClr val="000000"/>
                              </a:solidFill>
                              <a:effectLst/>
                              <a:latin typeface="Courier New" panose="02070309020205020404" pitchFamily="49" charset="0"/>
                              <a:ea typeface="Times New Roman" panose="02020603050405020304" pitchFamily="18" charset="0"/>
                              <a:cs typeface="Courier New" panose="02070309020205020404" pitchFamily="49" charset="0"/>
                            </a:rPr>
                            <a:t>sbyte</a:t>
                          </a:r>
                          <a:endParaRPr lang="tr-TR" sz="1800" dirty="0">
                            <a:effectLst/>
                            <a:latin typeface="Courier New" panose="02070309020205020404" pitchFamily="49" charset="0"/>
                            <a:ea typeface="Calibri" panose="020F0502020204030204" pitchFamily="34" charset="0"/>
                            <a:cs typeface="Courier New" panose="02070309020205020404" pitchFamily="49" charset="0"/>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tr-TR" sz="1800" dirty="0">
                              <a:solidFill>
                                <a:srgbClr val="000000"/>
                              </a:solidFill>
                              <a:effectLst/>
                              <a:latin typeface="Courier New" panose="02070309020205020404" pitchFamily="49" charset="0"/>
                              <a:ea typeface="Times New Roman" panose="02020603050405020304" pitchFamily="18" charset="0"/>
                              <a:cs typeface="Courier New" panose="02070309020205020404" pitchFamily="49" charset="0"/>
                            </a:rPr>
                            <a:t>SByte</a:t>
                          </a:r>
                          <a:endParaRPr lang="tr-TR" sz="1800" dirty="0">
                            <a:effectLst/>
                            <a:latin typeface="Courier New" panose="02070309020205020404" pitchFamily="49" charset="0"/>
                            <a:ea typeface="Calibri" panose="020F0502020204030204" pitchFamily="34" charset="0"/>
                            <a:cs typeface="Courier New" panose="02070309020205020404" pitchFamily="49" charset="0"/>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tr-TR" sz="1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 byte</a:t>
                          </a:r>
                          <a:endParaRPr lang="tr-TR"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tr-TR" sz="1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(-128)  -   (128)</a:t>
                          </a:r>
                          <a:endParaRPr lang="tr-TR"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23838459"/>
                      </a:ext>
                    </a:extLst>
                  </a:tr>
                  <a:tr h="350750">
                    <a:tc>
                      <a:txBody>
                        <a:bodyPr/>
                        <a:lstStyle/>
                        <a:p>
                          <a:pPr algn="ctr">
                            <a:lnSpc>
                              <a:spcPct val="107000"/>
                            </a:lnSpc>
                            <a:spcAft>
                              <a:spcPts val="800"/>
                            </a:spcAft>
                          </a:pPr>
                          <a:r>
                            <a:rPr lang="tr-TR" sz="1800" dirty="0">
                              <a:solidFill>
                                <a:srgbClr val="000000"/>
                              </a:solidFill>
                              <a:effectLst/>
                              <a:latin typeface="Courier New" panose="02070309020205020404" pitchFamily="49" charset="0"/>
                              <a:ea typeface="Times New Roman" panose="02020603050405020304" pitchFamily="18" charset="0"/>
                              <a:cs typeface="Courier New" panose="02070309020205020404" pitchFamily="49" charset="0"/>
                            </a:rPr>
                            <a:t>short</a:t>
                          </a:r>
                          <a:endParaRPr lang="tr-TR" sz="1800" dirty="0">
                            <a:effectLst/>
                            <a:latin typeface="Courier New" panose="02070309020205020404" pitchFamily="49" charset="0"/>
                            <a:ea typeface="Calibri" panose="020F0502020204030204" pitchFamily="34" charset="0"/>
                            <a:cs typeface="Courier New" panose="02070309020205020404" pitchFamily="49" charset="0"/>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tr-TR" sz="1800" dirty="0">
                              <a:solidFill>
                                <a:srgbClr val="000000"/>
                              </a:solidFill>
                              <a:effectLst/>
                              <a:latin typeface="Courier New" panose="02070309020205020404" pitchFamily="49" charset="0"/>
                              <a:ea typeface="Times New Roman" panose="02020603050405020304" pitchFamily="18" charset="0"/>
                              <a:cs typeface="Courier New" panose="02070309020205020404" pitchFamily="49" charset="0"/>
                            </a:rPr>
                            <a:t>Int16</a:t>
                          </a:r>
                          <a:endParaRPr lang="tr-TR" sz="1800" dirty="0">
                            <a:effectLst/>
                            <a:latin typeface="Courier New" panose="02070309020205020404" pitchFamily="49" charset="0"/>
                            <a:ea typeface="Calibri" panose="020F0502020204030204" pitchFamily="34" charset="0"/>
                            <a:cs typeface="Courier New" panose="02070309020205020404" pitchFamily="49" charset="0"/>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tr-TR" sz="1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2 byte</a:t>
                          </a:r>
                          <a:endParaRPr lang="tr-TR"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tr-TR" sz="1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(-32 768)  -  (32 767)</a:t>
                          </a:r>
                          <a:endParaRPr lang="tr-TR"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82645229"/>
                      </a:ext>
                    </a:extLst>
                  </a:tr>
                  <a:tr h="328829">
                    <a:tc>
                      <a:txBody>
                        <a:bodyPr/>
                        <a:lstStyle/>
                        <a:p>
                          <a:pPr algn="ctr">
                            <a:lnSpc>
                              <a:spcPct val="107000"/>
                            </a:lnSpc>
                            <a:spcAft>
                              <a:spcPts val="800"/>
                            </a:spcAft>
                          </a:pPr>
                          <a:r>
                            <a:rPr lang="tr-TR" sz="1800" dirty="0">
                              <a:solidFill>
                                <a:srgbClr val="000000"/>
                              </a:solidFill>
                              <a:effectLst/>
                              <a:latin typeface="Courier New" panose="02070309020205020404" pitchFamily="49" charset="0"/>
                              <a:ea typeface="Times New Roman" panose="02020603050405020304" pitchFamily="18" charset="0"/>
                              <a:cs typeface="Courier New" panose="02070309020205020404" pitchFamily="49" charset="0"/>
                            </a:rPr>
                            <a:t>ushort</a:t>
                          </a:r>
                          <a:endParaRPr lang="tr-TR" sz="1800" dirty="0">
                            <a:effectLst/>
                            <a:latin typeface="Courier New" panose="02070309020205020404" pitchFamily="49" charset="0"/>
                            <a:ea typeface="Calibri" panose="020F0502020204030204" pitchFamily="34" charset="0"/>
                            <a:cs typeface="Courier New" panose="02070309020205020404" pitchFamily="49" charset="0"/>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tr-TR" sz="1800" dirty="0">
                              <a:solidFill>
                                <a:srgbClr val="000000"/>
                              </a:solidFill>
                              <a:effectLst/>
                              <a:latin typeface="Courier New" panose="02070309020205020404" pitchFamily="49" charset="0"/>
                              <a:ea typeface="Times New Roman" panose="02020603050405020304" pitchFamily="18" charset="0"/>
                              <a:cs typeface="Courier New" panose="02070309020205020404" pitchFamily="49" charset="0"/>
                            </a:rPr>
                            <a:t>UInt16</a:t>
                          </a:r>
                          <a:endParaRPr lang="tr-TR" sz="1800" dirty="0">
                            <a:effectLst/>
                            <a:latin typeface="Courier New" panose="02070309020205020404" pitchFamily="49" charset="0"/>
                            <a:ea typeface="Calibri" panose="020F0502020204030204" pitchFamily="34" charset="0"/>
                            <a:cs typeface="Courier New" panose="02070309020205020404" pitchFamily="49" charset="0"/>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tr-TR" sz="1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2 byte</a:t>
                          </a:r>
                          <a:endParaRPr lang="tr-TR"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tr-TR" sz="1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   -  65 535</a:t>
                          </a:r>
                          <a:endParaRPr lang="tr-TR"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44025389"/>
                      </a:ext>
                    </a:extLst>
                  </a:tr>
                  <a:tr h="350750">
                    <a:tc>
                      <a:txBody>
                        <a:bodyPr/>
                        <a:lstStyle/>
                        <a:p>
                          <a:pPr algn="ctr">
                            <a:lnSpc>
                              <a:spcPct val="107000"/>
                            </a:lnSpc>
                            <a:spcAft>
                              <a:spcPts val="800"/>
                            </a:spcAft>
                          </a:pPr>
                          <a:r>
                            <a:rPr lang="tr-TR" sz="1800" dirty="0">
                              <a:solidFill>
                                <a:srgbClr val="000000"/>
                              </a:solidFill>
                              <a:effectLst/>
                              <a:latin typeface="Courier New" panose="02070309020205020404" pitchFamily="49" charset="0"/>
                              <a:ea typeface="Times New Roman" panose="02020603050405020304" pitchFamily="18" charset="0"/>
                              <a:cs typeface="Courier New" panose="02070309020205020404" pitchFamily="49" charset="0"/>
                            </a:rPr>
                            <a:t>int</a:t>
                          </a:r>
                          <a:endParaRPr lang="tr-TR" sz="1800" dirty="0">
                            <a:effectLst/>
                            <a:latin typeface="Courier New" panose="02070309020205020404" pitchFamily="49" charset="0"/>
                            <a:ea typeface="Calibri" panose="020F0502020204030204" pitchFamily="34" charset="0"/>
                            <a:cs typeface="Courier New" panose="02070309020205020404" pitchFamily="49" charset="0"/>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tr-TR" sz="1800" dirty="0">
                              <a:solidFill>
                                <a:srgbClr val="000000"/>
                              </a:solidFill>
                              <a:effectLst/>
                              <a:latin typeface="Courier New" panose="02070309020205020404" pitchFamily="49" charset="0"/>
                              <a:ea typeface="Times New Roman" panose="02020603050405020304" pitchFamily="18" charset="0"/>
                              <a:cs typeface="Courier New" panose="02070309020205020404" pitchFamily="49" charset="0"/>
                            </a:rPr>
                            <a:t>Int32</a:t>
                          </a:r>
                          <a:endParaRPr lang="tr-TR" sz="1800" dirty="0">
                            <a:effectLst/>
                            <a:latin typeface="Courier New" panose="02070309020205020404" pitchFamily="49" charset="0"/>
                            <a:ea typeface="Calibri" panose="020F0502020204030204" pitchFamily="34" charset="0"/>
                            <a:cs typeface="Courier New" panose="02070309020205020404" pitchFamily="49" charset="0"/>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tr-TR" sz="1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4 byte</a:t>
                          </a:r>
                          <a:endParaRPr lang="tr-TR"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tr-TR" sz="1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(- 2 147 483 648)  -  ( 2 147 483 648)</a:t>
                          </a:r>
                          <a:endParaRPr lang="tr-TR"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3343198"/>
                      </a:ext>
                    </a:extLst>
                  </a:tr>
                  <a:tr h="350750">
                    <a:tc>
                      <a:txBody>
                        <a:bodyPr/>
                        <a:lstStyle/>
                        <a:p>
                          <a:pPr algn="ctr">
                            <a:lnSpc>
                              <a:spcPct val="107000"/>
                            </a:lnSpc>
                            <a:spcAft>
                              <a:spcPts val="800"/>
                            </a:spcAft>
                          </a:pPr>
                          <a:r>
                            <a:rPr lang="tr-TR" sz="1800" dirty="0">
                              <a:solidFill>
                                <a:srgbClr val="000000"/>
                              </a:solidFill>
                              <a:effectLst/>
                              <a:latin typeface="Courier New" panose="02070309020205020404" pitchFamily="49" charset="0"/>
                              <a:ea typeface="Times New Roman" panose="02020603050405020304" pitchFamily="18" charset="0"/>
                              <a:cs typeface="Courier New" panose="02070309020205020404" pitchFamily="49" charset="0"/>
                            </a:rPr>
                            <a:t>uint</a:t>
                          </a:r>
                          <a:endParaRPr lang="tr-TR" sz="1800" dirty="0">
                            <a:effectLst/>
                            <a:latin typeface="Courier New" panose="02070309020205020404" pitchFamily="49" charset="0"/>
                            <a:ea typeface="Calibri" panose="020F0502020204030204" pitchFamily="34" charset="0"/>
                            <a:cs typeface="Courier New" panose="02070309020205020404" pitchFamily="49" charset="0"/>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tr-TR" sz="1800" dirty="0">
                              <a:solidFill>
                                <a:srgbClr val="000000"/>
                              </a:solidFill>
                              <a:effectLst/>
                              <a:latin typeface="Courier New" panose="02070309020205020404" pitchFamily="49" charset="0"/>
                              <a:ea typeface="Times New Roman" panose="02020603050405020304" pitchFamily="18" charset="0"/>
                              <a:cs typeface="Courier New" panose="02070309020205020404" pitchFamily="49" charset="0"/>
                            </a:rPr>
                            <a:t>UInt32</a:t>
                          </a:r>
                          <a:endParaRPr lang="tr-TR" sz="1800" dirty="0">
                            <a:effectLst/>
                            <a:latin typeface="Courier New" panose="02070309020205020404" pitchFamily="49" charset="0"/>
                            <a:ea typeface="Calibri" panose="020F0502020204030204" pitchFamily="34" charset="0"/>
                            <a:cs typeface="Courier New" panose="02070309020205020404" pitchFamily="49" charset="0"/>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tr-TR" sz="1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4 byte</a:t>
                          </a:r>
                          <a:endParaRPr lang="tr-TR"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tr-TR" sz="1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  -  4 294 967 295</a:t>
                          </a:r>
                          <a:endParaRPr lang="tr-TR"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0380980"/>
                      </a:ext>
                    </a:extLst>
                  </a:tr>
                  <a:tr h="328829">
                    <a:tc>
                      <a:txBody>
                        <a:bodyPr/>
                        <a:lstStyle/>
                        <a:p>
                          <a:pPr algn="ctr">
                            <a:lnSpc>
                              <a:spcPct val="107000"/>
                            </a:lnSpc>
                            <a:spcAft>
                              <a:spcPts val="800"/>
                            </a:spcAft>
                          </a:pPr>
                          <a:r>
                            <a:rPr lang="tr-TR" sz="1800" dirty="0">
                              <a:solidFill>
                                <a:srgbClr val="000000"/>
                              </a:solidFill>
                              <a:effectLst/>
                              <a:latin typeface="Courier New" panose="02070309020205020404" pitchFamily="49" charset="0"/>
                              <a:ea typeface="Times New Roman" panose="02020603050405020304" pitchFamily="18" charset="0"/>
                              <a:cs typeface="Courier New" panose="02070309020205020404" pitchFamily="49" charset="0"/>
                            </a:rPr>
                            <a:t>long</a:t>
                          </a:r>
                          <a:endParaRPr lang="tr-TR" sz="1800" dirty="0">
                            <a:effectLst/>
                            <a:latin typeface="Courier New" panose="02070309020205020404" pitchFamily="49" charset="0"/>
                            <a:ea typeface="Calibri" panose="020F0502020204030204" pitchFamily="34" charset="0"/>
                            <a:cs typeface="Courier New" panose="02070309020205020404" pitchFamily="49" charset="0"/>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tr-TR" sz="1800" dirty="0">
                              <a:solidFill>
                                <a:srgbClr val="000000"/>
                              </a:solidFill>
                              <a:effectLst/>
                              <a:latin typeface="Courier New" panose="02070309020205020404" pitchFamily="49" charset="0"/>
                              <a:ea typeface="Times New Roman" panose="02020603050405020304" pitchFamily="18" charset="0"/>
                              <a:cs typeface="Courier New" panose="02070309020205020404" pitchFamily="49" charset="0"/>
                            </a:rPr>
                            <a:t>Int64</a:t>
                          </a:r>
                          <a:endParaRPr lang="tr-TR" sz="1800" dirty="0">
                            <a:effectLst/>
                            <a:latin typeface="Courier New" panose="02070309020205020404" pitchFamily="49" charset="0"/>
                            <a:ea typeface="Calibri" panose="020F0502020204030204" pitchFamily="34" charset="0"/>
                            <a:cs typeface="Courier New" panose="02070309020205020404" pitchFamily="49" charset="0"/>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tr-TR" sz="1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8 byte</a:t>
                          </a:r>
                          <a:endParaRPr lang="tr-TR"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tr-TR" sz="1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-10</a:t>
                          </a:r>
                          <a:r>
                            <a:rPr lang="tr-TR" sz="1800" baseline="300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20 </a:t>
                          </a:r>
                          <a:r>
                            <a:rPr lang="tr-TR" sz="1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     10</a:t>
                          </a:r>
                          <a:r>
                            <a:rPr lang="tr-TR" sz="1800" baseline="300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20</a:t>
                          </a:r>
                          <a:endParaRPr lang="tr-TR"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1021484"/>
                      </a:ext>
                    </a:extLst>
                  </a:tr>
                  <a:tr h="350750">
                    <a:tc>
                      <a:txBody>
                        <a:bodyPr/>
                        <a:lstStyle/>
                        <a:p>
                          <a:pPr algn="ctr">
                            <a:lnSpc>
                              <a:spcPct val="107000"/>
                            </a:lnSpc>
                            <a:spcAft>
                              <a:spcPts val="800"/>
                            </a:spcAft>
                          </a:pPr>
                          <a:r>
                            <a:rPr lang="tr-TR" sz="1800" dirty="0">
                              <a:solidFill>
                                <a:srgbClr val="000000"/>
                              </a:solidFill>
                              <a:effectLst/>
                              <a:latin typeface="Courier New" panose="02070309020205020404" pitchFamily="49" charset="0"/>
                              <a:ea typeface="Times New Roman" panose="02020603050405020304" pitchFamily="18" charset="0"/>
                              <a:cs typeface="Courier New" panose="02070309020205020404" pitchFamily="49" charset="0"/>
                            </a:rPr>
                            <a:t>ulong</a:t>
                          </a:r>
                          <a:endParaRPr lang="tr-TR" sz="1800" dirty="0">
                            <a:effectLst/>
                            <a:latin typeface="Courier New" panose="02070309020205020404" pitchFamily="49" charset="0"/>
                            <a:ea typeface="Calibri" panose="020F0502020204030204" pitchFamily="34" charset="0"/>
                            <a:cs typeface="Courier New" panose="02070309020205020404" pitchFamily="49" charset="0"/>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tr-TR" sz="1800" dirty="0">
                              <a:solidFill>
                                <a:srgbClr val="000000"/>
                              </a:solidFill>
                              <a:effectLst/>
                              <a:latin typeface="Courier New" panose="02070309020205020404" pitchFamily="49" charset="0"/>
                              <a:ea typeface="Times New Roman" panose="02020603050405020304" pitchFamily="18" charset="0"/>
                              <a:cs typeface="Courier New" panose="02070309020205020404" pitchFamily="49" charset="0"/>
                            </a:rPr>
                            <a:t>UInt64</a:t>
                          </a:r>
                          <a:endParaRPr lang="tr-TR" sz="1800" dirty="0">
                            <a:effectLst/>
                            <a:latin typeface="Courier New" panose="02070309020205020404" pitchFamily="49" charset="0"/>
                            <a:ea typeface="Calibri" panose="020F0502020204030204" pitchFamily="34" charset="0"/>
                            <a:cs typeface="Courier New" panose="02070309020205020404" pitchFamily="49" charset="0"/>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tr-TR" sz="1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8 byte</a:t>
                          </a:r>
                          <a:endParaRPr lang="tr-TR"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tr-TR" sz="1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  -  2*10</a:t>
                          </a:r>
                          <a:r>
                            <a:rPr lang="tr-TR" sz="1800" baseline="300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20</a:t>
                          </a:r>
                          <a:endParaRPr lang="tr-TR"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70558295"/>
                      </a:ext>
                    </a:extLst>
                  </a:tr>
                  <a:tr h="350750">
                    <a:tc>
                      <a:txBody>
                        <a:bodyPr/>
                        <a:lstStyle/>
                        <a:p>
                          <a:pPr algn="ctr">
                            <a:lnSpc>
                              <a:spcPct val="107000"/>
                            </a:lnSpc>
                            <a:spcAft>
                              <a:spcPts val="800"/>
                            </a:spcAft>
                          </a:pPr>
                          <a:r>
                            <a:rPr lang="tr-TR" sz="1800" dirty="0">
                              <a:solidFill>
                                <a:srgbClr val="000000"/>
                              </a:solidFill>
                              <a:effectLst/>
                              <a:latin typeface="Courier New" panose="02070309020205020404" pitchFamily="49" charset="0"/>
                              <a:ea typeface="Times New Roman" panose="02020603050405020304" pitchFamily="18" charset="0"/>
                              <a:cs typeface="Courier New" panose="02070309020205020404" pitchFamily="49" charset="0"/>
                            </a:rPr>
                            <a:t>float</a:t>
                          </a:r>
                          <a:endParaRPr lang="tr-TR" sz="1800" dirty="0">
                            <a:effectLst/>
                            <a:latin typeface="Courier New" panose="02070309020205020404" pitchFamily="49" charset="0"/>
                            <a:ea typeface="Calibri" panose="020F0502020204030204" pitchFamily="34" charset="0"/>
                            <a:cs typeface="Courier New" panose="02070309020205020404" pitchFamily="49" charset="0"/>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tr-TR" sz="1800" dirty="0">
                              <a:solidFill>
                                <a:srgbClr val="000000"/>
                              </a:solidFill>
                              <a:effectLst/>
                              <a:latin typeface="Courier New" panose="02070309020205020404" pitchFamily="49" charset="0"/>
                              <a:ea typeface="Times New Roman" panose="02020603050405020304" pitchFamily="18" charset="0"/>
                              <a:cs typeface="Courier New" panose="02070309020205020404" pitchFamily="49" charset="0"/>
                            </a:rPr>
                            <a:t>Single</a:t>
                          </a:r>
                          <a:endParaRPr lang="tr-TR" sz="1800" dirty="0">
                            <a:effectLst/>
                            <a:latin typeface="Courier New" panose="02070309020205020404" pitchFamily="49" charset="0"/>
                            <a:ea typeface="Calibri" panose="020F0502020204030204" pitchFamily="34" charset="0"/>
                            <a:cs typeface="Courier New" panose="02070309020205020404" pitchFamily="49" charset="0"/>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tr-TR" sz="1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4 byte</a:t>
                          </a:r>
                          <a:endParaRPr lang="tr-TR"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tr-TR" sz="1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1.5 * 10</a:t>
                          </a:r>
                          <a:r>
                            <a:rPr lang="tr-TR" sz="1800" baseline="300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-45 </a:t>
                          </a:r>
                          <a:r>
                            <a:rPr lang="tr-TR" sz="1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  3.4 * 10</a:t>
                          </a:r>
                          <a:r>
                            <a:rPr lang="tr-TR" sz="1800" baseline="300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38</a:t>
                          </a:r>
                          <a:endParaRPr lang="tr-TR"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76773398"/>
                      </a:ext>
                    </a:extLst>
                  </a:tr>
                  <a:tr h="350750">
                    <a:tc>
                      <a:txBody>
                        <a:bodyPr/>
                        <a:lstStyle/>
                        <a:p>
                          <a:pPr algn="ctr">
                            <a:lnSpc>
                              <a:spcPct val="107000"/>
                            </a:lnSpc>
                            <a:spcAft>
                              <a:spcPts val="800"/>
                            </a:spcAft>
                          </a:pPr>
                          <a:r>
                            <a:rPr lang="tr-TR" sz="1800" dirty="0">
                              <a:solidFill>
                                <a:srgbClr val="000000"/>
                              </a:solidFill>
                              <a:effectLst/>
                              <a:latin typeface="Courier New" panose="02070309020205020404" pitchFamily="49" charset="0"/>
                              <a:ea typeface="Times New Roman" panose="02020603050405020304" pitchFamily="18" charset="0"/>
                              <a:cs typeface="Courier New" panose="02070309020205020404" pitchFamily="49" charset="0"/>
                            </a:rPr>
                            <a:t>double</a:t>
                          </a:r>
                          <a:endParaRPr lang="tr-TR" sz="1800" dirty="0">
                            <a:effectLst/>
                            <a:latin typeface="Courier New" panose="02070309020205020404" pitchFamily="49" charset="0"/>
                            <a:ea typeface="Calibri" panose="020F0502020204030204" pitchFamily="34" charset="0"/>
                            <a:cs typeface="Courier New" panose="02070309020205020404" pitchFamily="49" charset="0"/>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tr-TR" sz="1800" dirty="0">
                              <a:solidFill>
                                <a:srgbClr val="000000"/>
                              </a:solidFill>
                              <a:effectLst/>
                              <a:latin typeface="Courier New" panose="02070309020205020404" pitchFamily="49" charset="0"/>
                              <a:ea typeface="Times New Roman" panose="02020603050405020304" pitchFamily="18" charset="0"/>
                              <a:cs typeface="Courier New" panose="02070309020205020404" pitchFamily="49" charset="0"/>
                            </a:rPr>
                            <a:t>Double</a:t>
                          </a:r>
                          <a:endParaRPr lang="tr-TR" sz="1800" dirty="0">
                            <a:effectLst/>
                            <a:latin typeface="Courier New" panose="02070309020205020404" pitchFamily="49" charset="0"/>
                            <a:ea typeface="Calibri" panose="020F0502020204030204" pitchFamily="34" charset="0"/>
                            <a:cs typeface="Courier New" panose="02070309020205020404" pitchFamily="49" charset="0"/>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tr-TR" sz="1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8 byte</a:t>
                          </a:r>
                          <a:endParaRPr lang="tr-TR"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tr-TR" sz="1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5.0 * 10 </a:t>
                          </a:r>
                          <a:r>
                            <a:rPr lang="tr-TR" sz="1800" baseline="300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-324 </a:t>
                          </a:r>
                          <a:r>
                            <a:rPr lang="tr-TR" sz="1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   1.7 * 10</a:t>
                          </a:r>
                          <a:r>
                            <a:rPr lang="tr-TR" sz="1800" baseline="300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308</a:t>
                          </a:r>
                          <a:endParaRPr lang="tr-TR"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65342774"/>
                      </a:ext>
                    </a:extLst>
                  </a:tr>
                  <a:tr h="350750">
                    <a:tc>
                      <a:txBody>
                        <a:bodyPr/>
                        <a:lstStyle/>
                        <a:p>
                          <a:pPr algn="ctr">
                            <a:lnSpc>
                              <a:spcPct val="107000"/>
                            </a:lnSpc>
                            <a:spcAft>
                              <a:spcPts val="800"/>
                            </a:spcAft>
                          </a:pPr>
                          <a:r>
                            <a:rPr lang="tr-TR" sz="1800" dirty="0">
                              <a:solidFill>
                                <a:srgbClr val="000000"/>
                              </a:solidFill>
                              <a:effectLst/>
                              <a:latin typeface="Courier New" panose="02070309020205020404" pitchFamily="49" charset="0"/>
                              <a:ea typeface="Times New Roman" panose="02020603050405020304" pitchFamily="18" charset="0"/>
                              <a:cs typeface="Courier New" panose="02070309020205020404" pitchFamily="49" charset="0"/>
                            </a:rPr>
                            <a:t>decimal</a:t>
                          </a:r>
                          <a:endParaRPr lang="tr-TR" sz="1800" dirty="0">
                            <a:effectLst/>
                            <a:latin typeface="Courier New" panose="02070309020205020404" pitchFamily="49" charset="0"/>
                            <a:ea typeface="Calibri" panose="020F0502020204030204" pitchFamily="34" charset="0"/>
                            <a:cs typeface="Courier New" panose="02070309020205020404" pitchFamily="49" charset="0"/>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tr-TR" sz="1800" dirty="0">
                              <a:solidFill>
                                <a:srgbClr val="000000"/>
                              </a:solidFill>
                              <a:effectLst/>
                              <a:latin typeface="Courier New" panose="02070309020205020404" pitchFamily="49" charset="0"/>
                              <a:ea typeface="Times New Roman" panose="02020603050405020304" pitchFamily="18" charset="0"/>
                              <a:cs typeface="Courier New" panose="02070309020205020404" pitchFamily="49" charset="0"/>
                            </a:rPr>
                            <a:t>Decimal</a:t>
                          </a:r>
                          <a:endParaRPr lang="tr-TR" sz="1800" dirty="0">
                            <a:effectLst/>
                            <a:latin typeface="Courier New" panose="02070309020205020404" pitchFamily="49" charset="0"/>
                            <a:ea typeface="Calibri" panose="020F0502020204030204" pitchFamily="34" charset="0"/>
                            <a:cs typeface="Courier New" panose="02070309020205020404" pitchFamily="49" charset="0"/>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tr-TR" sz="1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16 byte</a:t>
                          </a:r>
                          <a:endParaRPr lang="tr-TR"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14:m>
                            <m:oMath xmlns:m="http://schemas.openxmlformats.org/officeDocument/2006/math">
                              <m:sPre>
                                <m:sPrePr>
                                  <m:ctrlPr>
                                    <a:rPr lang="tr-TR" sz="1800" i="1">
                                      <a:solidFill>
                                        <a:srgbClr val="000000"/>
                                      </a:solidFill>
                                      <a:effectLst/>
                                      <a:latin typeface="Cambria Math" panose="02040503050406030204" pitchFamily="18" charset="0"/>
                                      <a:ea typeface="Times New Roman" panose="02020603050405020304" pitchFamily="18" charset="0"/>
                                      <a:cs typeface="Calibri" panose="020F0502020204030204" pitchFamily="34" charset="0"/>
                                    </a:rPr>
                                  </m:ctrlPr>
                                </m:sPrePr>
                                <m:sub>
                                  <m:r>
                                    <a:rPr lang="tr-TR" sz="1800" i="1">
                                      <a:solidFill>
                                        <a:srgbClr val="000000"/>
                                      </a:solidFill>
                                      <a:effectLst/>
                                      <a:latin typeface="Cambria Math" panose="02040503050406030204" pitchFamily="18" charset="0"/>
                                      <a:ea typeface="Times New Roman" panose="02020603050405020304" pitchFamily="18" charset="0"/>
                                      <a:cs typeface="Calibri" panose="020F0502020204030204" pitchFamily="34" charset="0"/>
                                    </a:rPr>
                                    <m:t>−</m:t>
                                  </m:r>
                                </m:sub>
                                <m:sup>
                                  <m:r>
                                    <a:rPr lang="tr-TR" sz="1800" i="1">
                                      <a:solidFill>
                                        <a:srgbClr val="000000"/>
                                      </a:solidFill>
                                      <a:effectLst/>
                                      <a:latin typeface="Cambria Math" panose="02040503050406030204" pitchFamily="18" charset="0"/>
                                      <a:ea typeface="Times New Roman" panose="02020603050405020304" pitchFamily="18" charset="0"/>
                                      <a:cs typeface="Calibri" panose="020F0502020204030204" pitchFamily="34" charset="0"/>
                                    </a:rPr>
                                    <m:t>+</m:t>
                                  </m:r>
                                </m:sup>
                                <m:e>
                                  <m:r>
                                    <a:rPr lang="tr-TR" sz="1800" i="1">
                                      <a:solidFill>
                                        <a:srgbClr val="000000"/>
                                      </a:solidFill>
                                      <a:effectLst/>
                                      <a:latin typeface="Cambria Math" panose="02040503050406030204" pitchFamily="18" charset="0"/>
                                      <a:ea typeface="Times New Roman" panose="02020603050405020304" pitchFamily="18" charset="0"/>
                                      <a:cs typeface="Calibri" panose="020F0502020204030204" pitchFamily="34" charset="0"/>
                                    </a:rPr>
                                    <m:t>1.0</m:t>
                                  </m:r>
                                </m:e>
                              </m:sPre>
                            </m:oMath>
                          </a14:m>
                          <a:r>
                            <a:rPr lang="tr-TR" sz="1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 10</a:t>
                          </a:r>
                          <a:r>
                            <a:rPr lang="tr-TR" sz="1800" baseline="300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28    </a:t>
                          </a:r>
                          <a:r>
                            <a:rPr lang="tr-TR" sz="1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14:m>
                            <m:oMath xmlns:m="http://schemas.openxmlformats.org/officeDocument/2006/math">
                              <m:sPre>
                                <m:sPrePr>
                                  <m:ctrlPr>
                                    <a:rPr lang="tr-TR" sz="1800" i="1">
                                      <a:solidFill>
                                        <a:srgbClr val="000000"/>
                                      </a:solidFill>
                                      <a:effectLst/>
                                      <a:latin typeface="Cambria Math" panose="02040503050406030204" pitchFamily="18" charset="0"/>
                                      <a:ea typeface="Times New Roman" panose="02020603050405020304" pitchFamily="18" charset="0"/>
                                      <a:cs typeface="Calibri" panose="020F0502020204030204" pitchFamily="34" charset="0"/>
                                    </a:rPr>
                                  </m:ctrlPr>
                                </m:sPrePr>
                                <m:sub>
                                  <m:r>
                                    <a:rPr lang="tr-TR" sz="1800" i="1">
                                      <a:solidFill>
                                        <a:srgbClr val="000000"/>
                                      </a:solidFill>
                                      <a:effectLst/>
                                      <a:latin typeface="Cambria Math" panose="02040503050406030204" pitchFamily="18" charset="0"/>
                                      <a:ea typeface="Times New Roman" panose="02020603050405020304" pitchFamily="18" charset="0"/>
                                      <a:cs typeface="Calibri" panose="020F0502020204030204" pitchFamily="34" charset="0"/>
                                    </a:rPr>
                                    <m:t>−</m:t>
                                  </m:r>
                                </m:sub>
                                <m:sup>
                                  <m:r>
                                    <a:rPr lang="tr-TR" sz="1800" i="1">
                                      <a:solidFill>
                                        <a:srgbClr val="000000"/>
                                      </a:solidFill>
                                      <a:effectLst/>
                                      <a:latin typeface="Cambria Math" panose="02040503050406030204" pitchFamily="18" charset="0"/>
                                      <a:ea typeface="Times New Roman" panose="02020603050405020304" pitchFamily="18" charset="0"/>
                                      <a:cs typeface="Calibri" panose="020F0502020204030204" pitchFamily="34" charset="0"/>
                                    </a:rPr>
                                    <m:t>+</m:t>
                                  </m:r>
                                </m:sup>
                                <m:e>
                                  <m:r>
                                    <a:rPr lang="tr-TR" sz="1800" i="1">
                                      <a:solidFill>
                                        <a:srgbClr val="000000"/>
                                      </a:solidFill>
                                      <a:effectLst/>
                                      <a:latin typeface="Cambria Math" panose="02040503050406030204" pitchFamily="18" charset="0"/>
                                      <a:ea typeface="Times New Roman" panose="02020603050405020304" pitchFamily="18" charset="0"/>
                                      <a:cs typeface="Calibri" panose="020F0502020204030204" pitchFamily="34" charset="0"/>
                                    </a:rPr>
                                    <m:t>7.9</m:t>
                                  </m:r>
                                </m:e>
                              </m:sPre>
                            </m:oMath>
                          </a14:m>
                          <a:r>
                            <a:rPr lang="tr-TR" sz="1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 10</a:t>
                          </a:r>
                          <a:r>
                            <a:rPr lang="tr-TR" sz="1800" baseline="300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28</a:t>
                          </a:r>
                          <a:endParaRPr lang="tr-TR"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40356022"/>
                      </a:ext>
                    </a:extLst>
                  </a:tr>
                  <a:tr h="350750">
                    <a:tc>
                      <a:txBody>
                        <a:bodyPr/>
                        <a:lstStyle/>
                        <a:p>
                          <a:pPr>
                            <a:lnSpc>
                              <a:spcPct val="107000"/>
                            </a:lnSpc>
                          </a:pPr>
                          <a:endParaRPr lang="tr-TR" sz="1100" dirty="0">
                            <a:effectLst/>
                            <a:latin typeface="Calibri" panose="020F0502020204030204" pitchFamily="34" charset="0"/>
                            <a:cs typeface="Times New Roman" panose="02020603050405020304" pitchFamily="18" charset="0"/>
                          </a:endParaRPr>
                        </a:p>
                      </a:txBody>
                      <a:tcPr marL="44450" marR="44450" marT="0"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a:lnSpc>
                              <a:spcPct val="107000"/>
                            </a:lnSpc>
                          </a:pPr>
                          <a:endParaRPr lang="tr-TR" sz="1100" dirty="0">
                            <a:effectLst/>
                            <a:latin typeface="Calibri" panose="020F0502020204030204" pitchFamily="34" charset="0"/>
                            <a:cs typeface="Times New Roman" panose="02020603050405020304" pitchFamily="18" charset="0"/>
                          </a:endParaRPr>
                        </a:p>
                      </a:txBody>
                      <a:tcPr marL="44450" marR="44450" marT="0"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a:lnSpc>
                              <a:spcPct val="107000"/>
                            </a:lnSpc>
                          </a:pPr>
                          <a:endParaRPr lang="tr-TR" sz="1100" dirty="0">
                            <a:effectLst/>
                            <a:latin typeface="Calibri" panose="020F0502020204030204" pitchFamily="34" charset="0"/>
                            <a:cs typeface="Times New Roman" panose="02020603050405020304" pitchFamily="18" charset="0"/>
                          </a:endParaRPr>
                        </a:p>
                      </a:txBody>
                      <a:tcPr marL="44450" marR="44450" marT="0"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a:lnSpc>
                              <a:spcPct val="107000"/>
                            </a:lnSpc>
                          </a:pPr>
                          <a:endParaRPr lang="tr-TR" sz="1100" dirty="0">
                            <a:effectLst/>
                            <a:latin typeface="Calibri" panose="020F0502020204030204" pitchFamily="34" charset="0"/>
                            <a:cs typeface="Times New Roman" panose="02020603050405020304" pitchFamily="18" charset="0"/>
                          </a:endParaRPr>
                        </a:p>
                      </a:txBody>
                      <a:tcPr marL="44450" marR="44450" marT="0" marB="0" anchor="b">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3524316056"/>
                      </a:ext>
                    </a:extLst>
                  </a:tr>
                </a:tbl>
              </a:graphicData>
            </a:graphic>
          </p:graphicFrame>
        </mc:Choice>
        <mc:Fallback xmlns="">
          <p:graphicFrame>
            <p:nvGraphicFramePr>
              <p:cNvPr id="12" name="Tablo 11">
                <a:extLst>
                  <a:ext uri="{FF2B5EF4-FFF2-40B4-BE49-F238E27FC236}">
                    <a16:creationId xmlns:a16="http://schemas.microsoft.com/office/drawing/2014/main" id="{BC3D549B-0DEB-4FDF-9A33-9E3F9816B695}"/>
                  </a:ext>
                </a:extLst>
              </p:cNvPr>
              <p:cNvGraphicFramePr>
                <a:graphicFrameLocks noGrp="1"/>
              </p:cNvGraphicFramePr>
              <p:nvPr>
                <p:extLst>
                  <p:ext uri="{D42A27DB-BD31-4B8C-83A1-F6EECF244321}">
                    <p14:modId xmlns:p14="http://schemas.microsoft.com/office/powerpoint/2010/main" val="3067209036"/>
                  </p:ext>
                </p:extLst>
              </p:nvPr>
            </p:nvGraphicFramePr>
            <p:xfrm>
              <a:off x="2734322" y="1549935"/>
              <a:ext cx="8416030" cy="4772757"/>
            </p:xfrm>
            <a:graphic>
              <a:graphicData uri="http://schemas.openxmlformats.org/drawingml/2006/table">
                <a:tbl>
                  <a:tblPr firstRow="1" firstCol="1" bandRow="1"/>
                  <a:tblGrid>
                    <a:gridCol w="1606835">
                      <a:extLst>
                        <a:ext uri="{9D8B030D-6E8A-4147-A177-3AD203B41FA5}">
                          <a16:colId xmlns:a16="http://schemas.microsoft.com/office/drawing/2014/main" val="3338612126"/>
                        </a:ext>
                      </a:extLst>
                    </a:gridCol>
                    <a:gridCol w="1545403">
                      <a:extLst>
                        <a:ext uri="{9D8B030D-6E8A-4147-A177-3AD203B41FA5}">
                          <a16:colId xmlns:a16="http://schemas.microsoft.com/office/drawing/2014/main" val="300834173"/>
                        </a:ext>
                      </a:extLst>
                    </a:gridCol>
                    <a:gridCol w="1499661">
                      <a:extLst>
                        <a:ext uri="{9D8B030D-6E8A-4147-A177-3AD203B41FA5}">
                          <a16:colId xmlns:a16="http://schemas.microsoft.com/office/drawing/2014/main" val="46354283"/>
                        </a:ext>
                      </a:extLst>
                    </a:gridCol>
                    <a:gridCol w="3764131">
                      <a:extLst>
                        <a:ext uri="{9D8B030D-6E8A-4147-A177-3AD203B41FA5}">
                          <a16:colId xmlns:a16="http://schemas.microsoft.com/office/drawing/2014/main" val="317200258"/>
                        </a:ext>
                      </a:extLst>
                    </a:gridCol>
                  </a:tblGrid>
                  <a:tr h="607599">
                    <a:tc>
                      <a:txBody>
                        <a:bodyPr/>
                        <a:lstStyle/>
                        <a:p>
                          <a:pPr algn="ctr">
                            <a:lnSpc>
                              <a:spcPct val="107000"/>
                            </a:lnSpc>
                            <a:spcAft>
                              <a:spcPts val="800"/>
                            </a:spcAft>
                          </a:pPr>
                          <a:r>
                            <a:rPr lang="tr-TR" sz="1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C# Tipi</a:t>
                          </a:r>
                          <a:endParaRPr lang="tr-TR"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6A6A6"/>
                        </a:solidFill>
                      </a:tcPr>
                    </a:tc>
                    <a:tc>
                      <a:txBody>
                        <a:bodyPr/>
                        <a:lstStyle/>
                        <a:p>
                          <a:pPr algn="ctr">
                            <a:lnSpc>
                              <a:spcPct val="107000"/>
                            </a:lnSpc>
                            <a:spcAft>
                              <a:spcPts val="800"/>
                            </a:spcAft>
                          </a:pPr>
                          <a:r>
                            <a:rPr lang="tr-TR" sz="1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.NET Tipi</a:t>
                          </a:r>
                          <a:endParaRPr lang="tr-TR"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6A6A6"/>
                        </a:solidFill>
                      </a:tcPr>
                    </a:tc>
                    <a:tc>
                      <a:txBody>
                        <a:bodyPr/>
                        <a:lstStyle/>
                        <a:p>
                          <a:pPr algn="ctr">
                            <a:lnSpc>
                              <a:spcPct val="107000"/>
                            </a:lnSpc>
                            <a:spcAft>
                              <a:spcPts val="800"/>
                            </a:spcAft>
                          </a:pPr>
                          <a:r>
                            <a:rPr lang="tr-TR" sz="1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Uzunluk(byte)</a:t>
                          </a:r>
                          <a:endParaRPr lang="tr-TR"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6A6A6"/>
                        </a:solidFill>
                      </a:tcPr>
                    </a:tc>
                    <a:tc>
                      <a:txBody>
                        <a:bodyPr/>
                        <a:lstStyle/>
                        <a:p>
                          <a:pPr algn="ctr">
                            <a:lnSpc>
                              <a:spcPct val="107000"/>
                            </a:lnSpc>
                            <a:spcAft>
                              <a:spcPts val="800"/>
                            </a:spcAft>
                          </a:pPr>
                          <a:r>
                            <a:rPr lang="tr-TR" sz="1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Değer Aralığı</a:t>
                          </a:r>
                          <a:endParaRPr lang="tr-TR"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6A6A6"/>
                        </a:solidFill>
                      </a:tcPr>
                    </a:tc>
                    <a:extLst>
                      <a:ext uri="{0D108BD9-81ED-4DB2-BD59-A6C34878D82A}">
                        <a16:rowId xmlns:a16="http://schemas.microsoft.com/office/drawing/2014/main" val="117027189"/>
                      </a:ext>
                    </a:extLst>
                  </a:tr>
                  <a:tr h="350750">
                    <a:tc>
                      <a:txBody>
                        <a:bodyPr/>
                        <a:lstStyle/>
                        <a:p>
                          <a:pPr algn="ctr">
                            <a:lnSpc>
                              <a:spcPct val="107000"/>
                            </a:lnSpc>
                            <a:spcAft>
                              <a:spcPts val="800"/>
                            </a:spcAft>
                          </a:pPr>
                          <a:r>
                            <a:rPr lang="tr-TR" sz="1800" dirty="0">
                              <a:solidFill>
                                <a:srgbClr val="000000"/>
                              </a:solidFill>
                              <a:effectLst/>
                              <a:latin typeface="Courier New" panose="02070309020205020404" pitchFamily="49" charset="0"/>
                              <a:ea typeface="Times New Roman" panose="02020603050405020304" pitchFamily="18" charset="0"/>
                              <a:cs typeface="Courier New" panose="02070309020205020404" pitchFamily="49" charset="0"/>
                            </a:rPr>
                            <a:t>byte</a:t>
                          </a:r>
                          <a:endParaRPr lang="tr-TR" sz="1800" dirty="0">
                            <a:effectLst/>
                            <a:latin typeface="Courier New" panose="02070309020205020404" pitchFamily="49" charset="0"/>
                            <a:ea typeface="Calibri" panose="020F0502020204030204" pitchFamily="34" charset="0"/>
                            <a:cs typeface="Courier New" panose="02070309020205020404" pitchFamily="49" charset="0"/>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tr-TR" sz="1800" dirty="0">
                              <a:solidFill>
                                <a:srgbClr val="000000"/>
                              </a:solidFill>
                              <a:effectLst/>
                              <a:latin typeface="Courier New" panose="02070309020205020404" pitchFamily="49" charset="0"/>
                              <a:ea typeface="Times New Roman" panose="02020603050405020304" pitchFamily="18" charset="0"/>
                              <a:cs typeface="Courier New" panose="02070309020205020404" pitchFamily="49" charset="0"/>
                            </a:rPr>
                            <a:t>Byte</a:t>
                          </a:r>
                          <a:endParaRPr lang="tr-TR" sz="1800" dirty="0">
                            <a:effectLst/>
                            <a:latin typeface="Courier New" panose="02070309020205020404" pitchFamily="49" charset="0"/>
                            <a:ea typeface="Calibri" panose="020F0502020204030204" pitchFamily="34" charset="0"/>
                            <a:cs typeface="Courier New" panose="02070309020205020404" pitchFamily="49" charset="0"/>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tr-TR" sz="1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 byte</a:t>
                          </a:r>
                          <a:endParaRPr lang="tr-TR"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tr-TR" sz="1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0 - 255</a:t>
                          </a:r>
                          <a:endParaRPr lang="tr-TR"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55817775"/>
                      </a:ext>
                    </a:extLst>
                  </a:tr>
                  <a:tr h="350750">
                    <a:tc>
                      <a:txBody>
                        <a:bodyPr/>
                        <a:lstStyle/>
                        <a:p>
                          <a:pPr algn="ctr">
                            <a:lnSpc>
                              <a:spcPct val="107000"/>
                            </a:lnSpc>
                            <a:spcAft>
                              <a:spcPts val="800"/>
                            </a:spcAft>
                          </a:pPr>
                          <a:r>
                            <a:rPr lang="tr-TR" sz="1800" dirty="0">
                              <a:solidFill>
                                <a:srgbClr val="000000"/>
                              </a:solidFill>
                              <a:effectLst/>
                              <a:latin typeface="Courier New" panose="02070309020205020404" pitchFamily="49" charset="0"/>
                              <a:ea typeface="Times New Roman" panose="02020603050405020304" pitchFamily="18" charset="0"/>
                              <a:cs typeface="Courier New" panose="02070309020205020404" pitchFamily="49" charset="0"/>
                            </a:rPr>
                            <a:t>sbyte</a:t>
                          </a:r>
                          <a:endParaRPr lang="tr-TR" sz="1800" dirty="0">
                            <a:effectLst/>
                            <a:latin typeface="Courier New" panose="02070309020205020404" pitchFamily="49" charset="0"/>
                            <a:ea typeface="Calibri" panose="020F0502020204030204" pitchFamily="34" charset="0"/>
                            <a:cs typeface="Courier New" panose="02070309020205020404" pitchFamily="49" charset="0"/>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tr-TR" sz="1800" dirty="0">
                              <a:solidFill>
                                <a:srgbClr val="000000"/>
                              </a:solidFill>
                              <a:effectLst/>
                              <a:latin typeface="Courier New" panose="02070309020205020404" pitchFamily="49" charset="0"/>
                              <a:ea typeface="Times New Roman" panose="02020603050405020304" pitchFamily="18" charset="0"/>
                              <a:cs typeface="Courier New" panose="02070309020205020404" pitchFamily="49" charset="0"/>
                            </a:rPr>
                            <a:t>SByte</a:t>
                          </a:r>
                          <a:endParaRPr lang="tr-TR" sz="1800" dirty="0">
                            <a:effectLst/>
                            <a:latin typeface="Courier New" panose="02070309020205020404" pitchFamily="49" charset="0"/>
                            <a:ea typeface="Calibri" panose="020F0502020204030204" pitchFamily="34" charset="0"/>
                            <a:cs typeface="Courier New" panose="02070309020205020404" pitchFamily="49" charset="0"/>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tr-TR" sz="1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 byte</a:t>
                          </a:r>
                          <a:endParaRPr lang="tr-TR"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tr-TR" sz="1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(-128)  -   (128)</a:t>
                          </a:r>
                          <a:endParaRPr lang="tr-TR"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23838459"/>
                      </a:ext>
                    </a:extLst>
                  </a:tr>
                  <a:tr h="350750">
                    <a:tc>
                      <a:txBody>
                        <a:bodyPr/>
                        <a:lstStyle/>
                        <a:p>
                          <a:pPr algn="ctr">
                            <a:lnSpc>
                              <a:spcPct val="107000"/>
                            </a:lnSpc>
                            <a:spcAft>
                              <a:spcPts val="800"/>
                            </a:spcAft>
                          </a:pPr>
                          <a:r>
                            <a:rPr lang="tr-TR" sz="1800" dirty="0">
                              <a:solidFill>
                                <a:srgbClr val="000000"/>
                              </a:solidFill>
                              <a:effectLst/>
                              <a:latin typeface="Courier New" panose="02070309020205020404" pitchFamily="49" charset="0"/>
                              <a:ea typeface="Times New Roman" panose="02020603050405020304" pitchFamily="18" charset="0"/>
                              <a:cs typeface="Courier New" panose="02070309020205020404" pitchFamily="49" charset="0"/>
                            </a:rPr>
                            <a:t>short</a:t>
                          </a:r>
                          <a:endParaRPr lang="tr-TR" sz="1800" dirty="0">
                            <a:effectLst/>
                            <a:latin typeface="Courier New" panose="02070309020205020404" pitchFamily="49" charset="0"/>
                            <a:ea typeface="Calibri" panose="020F0502020204030204" pitchFamily="34" charset="0"/>
                            <a:cs typeface="Courier New" panose="02070309020205020404" pitchFamily="49" charset="0"/>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tr-TR" sz="1800" dirty="0">
                              <a:solidFill>
                                <a:srgbClr val="000000"/>
                              </a:solidFill>
                              <a:effectLst/>
                              <a:latin typeface="Courier New" panose="02070309020205020404" pitchFamily="49" charset="0"/>
                              <a:ea typeface="Times New Roman" panose="02020603050405020304" pitchFamily="18" charset="0"/>
                              <a:cs typeface="Courier New" panose="02070309020205020404" pitchFamily="49" charset="0"/>
                            </a:rPr>
                            <a:t>Int16</a:t>
                          </a:r>
                          <a:endParaRPr lang="tr-TR" sz="1800" dirty="0">
                            <a:effectLst/>
                            <a:latin typeface="Courier New" panose="02070309020205020404" pitchFamily="49" charset="0"/>
                            <a:ea typeface="Calibri" panose="020F0502020204030204" pitchFamily="34" charset="0"/>
                            <a:cs typeface="Courier New" panose="02070309020205020404" pitchFamily="49" charset="0"/>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tr-TR" sz="1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2 byte</a:t>
                          </a:r>
                          <a:endParaRPr lang="tr-TR"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tr-TR" sz="1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(-32 768)  -  (32 767)</a:t>
                          </a:r>
                          <a:endParaRPr lang="tr-TR"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82645229"/>
                      </a:ext>
                    </a:extLst>
                  </a:tr>
                  <a:tr h="328829">
                    <a:tc>
                      <a:txBody>
                        <a:bodyPr/>
                        <a:lstStyle/>
                        <a:p>
                          <a:pPr algn="ctr">
                            <a:lnSpc>
                              <a:spcPct val="107000"/>
                            </a:lnSpc>
                            <a:spcAft>
                              <a:spcPts val="800"/>
                            </a:spcAft>
                          </a:pPr>
                          <a:r>
                            <a:rPr lang="tr-TR" sz="1800" dirty="0">
                              <a:solidFill>
                                <a:srgbClr val="000000"/>
                              </a:solidFill>
                              <a:effectLst/>
                              <a:latin typeface="Courier New" panose="02070309020205020404" pitchFamily="49" charset="0"/>
                              <a:ea typeface="Times New Roman" panose="02020603050405020304" pitchFamily="18" charset="0"/>
                              <a:cs typeface="Courier New" panose="02070309020205020404" pitchFamily="49" charset="0"/>
                            </a:rPr>
                            <a:t>ushort</a:t>
                          </a:r>
                          <a:endParaRPr lang="tr-TR" sz="1800" dirty="0">
                            <a:effectLst/>
                            <a:latin typeface="Courier New" panose="02070309020205020404" pitchFamily="49" charset="0"/>
                            <a:ea typeface="Calibri" panose="020F0502020204030204" pitchFamily="34" charset="0"/>
                            <a:cs typeface="Courier New" panose="02070309020205020404" pitchFamily="49" charset="0"/>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tr-TR" sz="1800" dirty="0">
                              <a:solidFill>
                                <a:srgbClr val="000000"/>
                              </a:solidFill>
                              <a:effectLst/>
                              <a:latin typeface="Courier New" panose="02070309020205020404" pitchFamily="49" charset="0"/>
                              <a:ea typeface="Times New Roman" panose="02020603050405020304" pitchFamily="18" charset="0"/>
                              <a:cs typeface="Courier New" panose="02070309020205020404" pitchFamily="49" charset="0"/>
                            </a:rPr>
                            <a:t>UInt16</a:t>
                          </a:r>
                          <a:endParaRPr lang="tr-TR" sz="1800" dirty="0">
                            <a:effectLst/>
                            <a:latin typeface="Courier New" panose="02070309020205020404" pitchFamily="49" charset="0"/>
                            <a:ea typeface="Calibri" panose="020F0502020204030204" pitchFamily="34" charset="0"/>
                            <a:cs typeface="Courier New" panose="02070309020205020404" pitchFamily="49" charset="0"/>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tr-TR" sz="1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2 byte</a:t>
                          </a:r>
                          <a:endParaRPr lang="tr-TR"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tr-TR" sz="1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   -  65 535</a:t>
                          </a:r>
                          <a:endParaRPr lang="tr-TR"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44025389"/>
                      </a:ext>
                    </a:extLst>
                  </a:tr>
                  <a:tr h="350750">
                    <a:tc>
                      <a:txBody>
                        <a:bodyPr/>
                        <a:lstStyle/>
                        <a:p>
                          <a:pPr algn="ctr">
                            <a:lnSpc>
                              <a:spcPct val="107000"/>
                            </a:lnSpc>
                            <a:spcAft>
                              <a:spcPts val="800"/>
                            </a:spcAft>
                          </a:pPr>
                          <a:r>
                            <a:rPr lang="tr-TR" sz="1800" dirty="0">
                              <a:solidFill>
                                <a:srgbClr val="000000"/>
                              </a:solidFill>
                              <a:effectLst/>
                              <a:latin typeface="Courier New" panose="02070309020205020404" pitchFamily="49" charset="0"/>
                              <a:ea typeface="Times New Roman" panose="02020603050405020304" pitchFamily="18" charset="0"/>
                              <a:cs typeface="Courier New" panose="02070309020205020404" pitchFamily="49" charset="0"/>
                            </a:rPr>
                            <a:t>int</a:t>
                          </a:r>
                          <a:endParaRPr lang="tr-TR" sz="1800" dirty="0">
                            <a:effectLst/>
                            <a:latin typeface="Courier New" panose="02070309020205020404" pitchFamily="49" charset="0"/>
                            <a:ea typeface="Calibri" panose="020F0502020204030204" pitchFamily="34" charset="0"/>
                            <a:cs typeface="Courier New" panose="02070309020205020404" pitchFamily="49" charset="0"/>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tr-TR" sz="1800" dirty="0">
                              <a:solidFill>
                                <a:srgbClr val="000000"/>
                              </a:solidFill>
                              <a:effectLst/>
                              <a:latin typeface="Courier New" panose="02070309020205020404" pitchFamily="49" charset="0"/>
                              <a:ea typeface="Times New Roman" panose="02020603050405020304" pitchFamily="18" charset="0"/>
                              <a:cs typeface="Courier New" panose="02070309020205020404" pitchFamily="49" charset="0"/>
                            </a:rPr>
                            <a:t>Int32</a:t>
                          </a:r>
                          <a:endParaRPr lang="tr-TR" sz="1800" dirty="0">
                            <a:effectLst/>
                            <a:latin typeface="Courier New" panose="02070309020205020404" pitchFamily="49" charset="0"/>
                            <a:ea typeface="Calibri" panose="020F0502020204030204" pitchFamily="34" charset="0"/>
                            <a:cs typeface="Courier New" panose="02070309020205020404" pitchFamily="49" charset="0"/>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tr-TR" sz="1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4 byte</a:t>
                          </a:r>
                          <a:endParaRPr lang="tr-TR"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tr-TR" sz="1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(- 2 147 483 648)  -  ( 2 147 483 648)</a:t>
                          </a:r>
                          <a:endParaRPr lang="tr-TR"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3343198"/>
                      </a:ext>
                    </a:extLst>
                  </a:tr>
                  <a:tr h="350750">
                    <a:tc>
                      <a:txBody>
                        <a:bodyPr/>
                        <a:lstStyle/>
                        <a:p>
                          <a:pPr algn="ctr">
                            <a:lnSpc>
                              <a:spcPct val="107000"/>
                            </a:lnSpc>
                            <a:spcAft>
                              <a:spcPts val="800"/>
                            </a:spcAft>
                          </a:pPr>
                          <a:r>
                            <a:rPr lang="tr-TR" sz="1800" dirty="0">
                              <a:solidFill>
                                <a:srgbClr val="000000"/>
                              </a:solidFill>
                              <a:effectLst/>
                              <a:latin typeface="Courier New" panose="02070309020205020404" pitchFamily="49" charset="0"/>
                              <a:ea typeface="Times New Roman" panose="02020603050405020304" pitchFamily="18" charset="0"/>
                              <a:cs typeface="Courier New" panose="02070309020205020404" pitchFamily="49" charset="0"/>
                            </a:rPr>
                            <a:t>uint</a:t>
                          </a:r>
                          <a:endParaRPr lang="tr-TR" sz="1800" dirty="0">
                            <a:effectLst/>
                            <a:latin typeface="Courier New" panose="02070309020205020404" pitchFamily="49" charset="0"/>
                            <a:ea typeface="Calibri" panose="020F0502020204030204" pitchFamily="34" charset="0"/>
                            <a:cs typeface="Courier New" panose="02070309020205020404" pitchFamily="49" charset="0"/>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tr-TR" sz="1800" dirty="0">
                              <a:solidFill>
                                <a:srgbClr val="000000"/>
                              </a:solidFill>
                              <a:effectLst/>
                              <a:latin typeface="Courier New" panose="02070309020205020404" pitchFamily="49" charset="0"/>
                              <a:ea typeface="Times New Roman" panose="02020603050405020304" pitchFamily="18" charset="0"/>
                              <a:cs typeface="Courier New" panose="02070309020205020404" pitchFamily="49" charset="0"/>
                            </a:rPr>
                            <a:t>UInt32</a:t>
                          </a:r>
                          <a:endParaRPr lang="tr-TR" sz="1800" dirty="0">
                            <a:effectLst/>
                            <a:latin typeface="Courier New" panose="02070309020205020404" pitchFamily="49" charset="0"/>
                            <a:ea typeface="Calibri" panose="020F0502020204030204" pitchFamily="34" charset="0"/>
                            <a:cs typeface="Courier New" panose="02070309020205020404" pitchFamily="49" charset="0"/>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tr-TR" sz="1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4 byte</a:t>
                          </a:r>
                          <a:endParaRPr lang="tr-TR"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tr-TR" sz="1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  -  4 294 967 295</a:t>
                          </a:r>
                          <a:endParaRPr lang="tr-TR"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0380980"/>
                      </a:ext>
                    </a:extLst>
                  </a:tr>
                  <a:tr h="328829">
                    <a:tc>
                      <a:txBody>
                        <a:bodyPr/>
                        <a:lstStyle/>
                        <a:p>
                          <a:pPr algn="ctr">
                            <a:lnSpc>
                              <a:spcPct val="107000"/>
                            </a:lnSpc>
                            <a:spcAft>
                              <a:spcPts val="800"/>
                            </a:spcAft>
                          </a:pPr>
                          <a:r>
                            <a:rPr lang="tr-TR" sz="1800" dirty="0">
                              <a:solidFill>
                                <a:srgbClr val="000000"/>
                              </a:solidFill>
                              <a:effectLst/>
                              <a:latin typeface="Courier New" panose="02070309020205020404" pitchFamily="49" charset="0"/>
                              <a:ea typeface="Times New Roman" panose="02020603050405020304" pitchFamily="18" charset="0"/>
                              <a:cs typeface="Courier New" panose="02070309020205020404" pitchFamily="49" charset="0"/>
                            </a:rPr>
                            <a:t>long</a:t>
                          </a:r>
                          <a:endParaRPr lang="tr-TR" sz="1800" dirty="0">
                            <a:effectLst/>
                            <a:latin typeface="Courier New" panose="02070309020205020404" pitchFamily="49" charset="0"/>
                            <a:ea typeface="Calibri" panose="020F0502020204030204" pitchFamily="34" charset="0"/>
                            <a:cs typeface="Courier New" panose="02070309020205020404" pitchFamily="49" charset="0"/>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tr-TR" sz="1800" dirty="0">
                              <a:solidFill>
                                <a:srgbClr val="000000"/>
                              </a:solidFill>
                              <a:effectLst/>
                              <a:latin typeface="Courier New" panose="02070309020205020404" pitchFamily="49" charset="0"/>
                              <a:ea typeface="Times New Roman" panose="02020603050405020304" pitchFamily="18" charset="0"/>
                              <a:cs typeface="Courier New" panose="02070309020205020404" pitchFamily="49" charset="0"/>
                            </a:rPr>
                            <a:t>Int64</a:t>
                          </a:r>
                          <a:endParaRPr lang="tr-TR" sz="1800" dirty="0">
                            <a:effectLst/>
                            <a:latin typeface="Courier New" panose="02070309020205020404" pitchFamily="49" charset="0"/>
                            <a:ea typeface="Calibri" panose="020F0502020204030204" pitchFamily="34" charset="0"/>
                            <a:cs typeface="Courier New" panose="02070309020205020404" pitchFamily="49" charset="0"/>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tr-TR" sz="1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8 byte</a:t>
                          </a:r>
                          <a:endParaRPr lang="tr-TR"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tr-TR" sz="1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-10</a:t>
                          </a:r>
                          <a:r>
                            <a:rPr lang="tr-TR" sz="1800" baseline="300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20 </a:t>
                          </a:r>
                          <a:r>
                            <a:rPr lang="tr-TR" sz="1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     10</a:t>
                          </a:r>
                          <a:r>
                            <a:rPr lang="tr-TR" sz="1800" baseline="300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20</a:t>
                          </a:r>
                          <a:endParaRPr lang="tr-TR"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1021484"/>
                      </a:ext>
                    </a:extLst>
                  </a:tr>
                  <a:tr h="350750">
                    <a:tc>
                      <a:txBody>
                        <a:bodyPr/>
                        <a:lstStyle/>
                        <a:p>
                          <a:pPr algn="ctr">
                            <a:lnSpc>
                              <a:spcPct val="107000"/>
                            </a:lnSpc>
                            <a:spcAft>
                              <a:spcPts val="800"/>
                            </a:spcAft>
                          </a:pPr>
                          <a:r>
                            <a:rPr lang="tr-TR" sz="1800" dirty="0">
                              <a:solidFill>
                                <a:srgbClr val="000000"/>
                              </a:solidFill>
                              <a:effectLst/>
                              <a:latin typeface="Courier New" panose="02070309020205020404" pitchFamily="49" charset="0"/>
                              <a:ea typeface="Times New Roman" panose="02020603050405020304" pitchFamily="18" charset="0"/>
                              <a:cs typeface="Courier New" panose="02070309020205020404" pitchFamily="49" charset="0"/>
                            </a:rPr>
                            <a:t>ulong</a:t>
                          </a:r>
                          <a:endParaRPr lang="tr-TR" sz="1800" dirty="0">
                            <a:effectLst/>
                            <a:latin typeface="Courier New" panose="02070309020205020404" pitchFamily="49" charset="0"/>
                            <a:ea typeface="Calibri" panose="020F0502020204030204" pitchFamily="34" charset="0"/>
                            <a:cs typeface="Courier New" panose="02070309020205020404" pitchFamily="49" charset="0"/>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tr-TR" sz="1800" dirty="0">
                              <a:solidFill>
                                <a:srgbClr val="000000"/>
                              </a:solidFill>
                              <a:effectLst/>
                              <a:latin typeface="Courier New" panose="02070309020205020404" pitchFamily="49" charset="0"/>
                              <a:ea typeface="Times New Roman" panose="02020603050405020304" pitchFamily="18" charset="0"/>
                              <a:cs typeface="Courier New" panose="02070309020205020404" pitchFamily="49" charset="0"/>
                            </a:rPr>
                            <a:t>UInt64</a:t>
                          </a:r>
                          <a:endParaRPr lang="tr-TR" sz="1800" dirty="0">
                            <a:effectLst/>
                            <a:latin typeface="Courier New" panose="02070309020205020404" pitchFamily="49" charset="0"/>
                            <a:ea typeface="Calibri" panose="020F0502020204030204" pitchFamily="34" charset="0"/>
                            <a:cs typeface="Courier New" panose="02070309020205020404" pitchFamily="49" charset="0"/>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tr-TR" sz="1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8 byte</a:t>
                          </a:r>
                          <a:endParaRPr lang="tr-TR"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tr-TR" sz="1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  -  2*10</a:t>
                          </a:r>
                          <a:r>
                            <a:rPr lang="tr-TR" sz="1800" baseline="300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20</a:t>
                          </a:r>
                          <a:endParaRPr lang="tr-TR"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70558295"/>
                      </a:ext>
                    </a:extLst>
                  </a:tr>
                  <a:tr h="350750">
                    <a:tc>
                      <a:txBody>
                        <a:bodyPr/>
                        <a:lstStyle/>
                        <a:p>
                          <a:pPr algn="ctr">
                            <a:lnSpc>
                              <a:spcPct val="107000"/>
                            </a:lnSpc>
                            <a:spcAft>
                              <a:spcPts val="800"/>
                            </a:spcAft>
                          </a:pPr>
                          <a:r>
                            <a:rPr lang="tr-TR" sz="1800" dirty="0">
                              <a:solidFill>
                                <a:srgbClr val="000000"/>
                              </a:solidFill>
                              <a:effectLst/>
                              <a:latin typeface="Courier New" panose="02070309020205020404" pitchFamily="49" charset="0"/>
                              <a:ea typeface="Times New Roman" panose="02020603050405020304" pitchFamily="18" charset="0"/>
                              <a:cs typeface="Courier New" panose="02070309020205020404" pitchFamily="49" charset="0"/>
                            </a:rPr>
                            <a:t>float</a:t>
                          </a:r>
                          <a:endParaRPr lang="tr-TR" sz="1800" dirty="0">
                            <a:effectLst/>
                            <a:latin typeface="Courier New" panose="02070309020205020404" pitchFamily="49" charset="0"/>
                            <a:ea typeface="Calibri" panose="020F0502020204030204" pitchFamily="34" charset="0"/>
                            <a:cs typeface="Courier New" panose="02070309020205020404" pitchFamily="49" charset="0"/>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tr-TR" sz="1800" dirty="0">
                              <a:solidFill>
                                <a:srgbClr val="000000"/>
                              </a:solidFill>
                              <a:effectLst/>
                              <a:latin typeface="Courier New" panose="02070309020205020404" pitchFamily="49" charset="0"/>
                              <a:ea typeface="Times New Roman" panose="02020603050405020304" pitchFamily="18" charset="0"/>
                              <a:cs typeface="Courier New" panose="02070309020205020404" pitchFamily="49" charset="0"/>
                            </a:rPr>
                            <a:t>Single</a:t>
                          </a:r>
                          <a:endParaRPr lang="tr-TR" sz="1800" dirty="0">
                            <a:effectLst/>
                            <a:latin typeface="Courier New" panose="02070309020205020404" pitchFamily="49" charset="0"/>
                            <a:ea typeface="Calibri" panose="020F0502020204030204" pitchFamily="34" charset="0"/>
                            <a:cs typeface="Courier New" panose="02070309020205020404" pitchFamily="49" charset="0"/>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tr-TR" sz="1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4 byte</a:t>
                          </a:r>
                          <a:endParaRPr lang="tr-TR"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tr-TR" sz="1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1.5 * 10</a:t>
                          </a:r>
                          <a:r>
                            <a:rPr lang="tr-TR" sz="1800" baseline="300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-45 </a:t>
                          </a:r>
                          <a:r>
                            <a:rPr lang="tr-TR" sz="1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  3.4 * 10</a:t>
                          </a:r>
                          <a:r>
                            <a:rPr lang="tr-TR" sz="1800" baseline="300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38</a:t>
                          </a:r>
                          <a:endParaRPr lang="tr-TR"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76773398"/>
                      </a:ext>
                    </a:extLst>
                  </a:tr>
                  <a:tr h="350750">
                    <a:tc>
                      <a:txBody>
                        <a:bodyPr/>
                        <a:lstStyle/>
                        <a:p>
                          <a:pPr algn="ctr">
                            <a:lnSpc>
                              <a:spcPct val="107000"/>
                            </a:lnSpc>
                            <a:spcAft>
                              <a:spcPts val="800"/>
                            </a:spcAft>
                          </a:pPr>
                          <a:r>
                            <a:rPr lang="tr-TR" sz="1800" dirty="0">
                              <a:solidFill>
                                <a:srgbClr val="000000"/>
                              </a:solidFill>
                              <a:effectLst/>
                              <a:latin typeface="Courier New" panose="02070309020205020404" pitchFamily="49" charset="0"/>
                              <a:ea typeface="Times New Roman" panose="02020603050405020304" pitchFamily="18" charset="0"/>
                              <a:cs typeface="Courier New" panose="02070309020205020404" pitchFamily="49" charset="0"/>
                            </a:rPr>
                            <a:t>double</a:t>
                          </a:r>
                          <a:endParaRPr lang="tr-TR" sz="1800" dirty="0">
                            <a:effectLst/>
                            <a:latin typeface="Courier New" panose="02070309020205020404" pitchFamily="49" charset="0"/>
                            <a:ea typeface="Calibri" panose="020F0502020204030204" pitchFamily="34" charset="0"/>
                            <a:cs typeface="Courier New" panose="02070309020205020404" pitchFamily="49" charset="0"/>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tr-TR" sz="1800" dirty="0">
                              <a:solidFill>
                                <a:srgbClr val="000000"/>
                              </a:solidFill>
                              <a:effectLst/>
                              <a:latin typeface="Courier New" panose="02070309020205020404" pitchFamily="49" charset="0"/>
                              <a:ea typeface="Times New Roman" panose="02020603050405020304" pitchFamily="18" charset="0"/>
                              <a:cs typeface="Courier New" panose="02070309020205020404" pitchFamily="49" charset="0"/>
                            </a:rPr>
                            <a:t>Double</a:t>
                          </a:r>
                          <a:endParaRPr lang="tr-TR" sz="1800" dirty="0">
                            <a:effectLst/>
                            <a:latin typeface="Courier New" panose="02070309020205020404" pitchFamily="49" charset="0"/>
                            <a:ea typeface="Calibri" panose="020F0502020204030204" pitchFamily="34" charset="0"/>
                            <a:cs typeface="Courier New" panose="02070309020205020404" pitchFamily="49" charset="0"/>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tr-TR" sz="1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8 byte</a:t>
                          </a:r>
                          <a:endParaRPr lang="tr-TR"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tr-TR" sz="1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5.0 * 10 </a:t>
                          </a:r>
                          <a:r>
                            <a:rPr lang="tr-TR" sz="1800" baseline="300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-324 </a:t>
                          </a:r>
                          <a:r>
                            <a:rPr lang="tr-TR" sz="1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   1.7 * 10</a:t>
                          </a:r>
                          <a:r>
                            <a:rPr lang="tr-TR" sz="1800" baseline="300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308</a:t>
                          </a:r>
                          <a:endParaRPr lang="tr-TR"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65342774"/>
                      </a:ext>
                    </a:extLst>
                  </a:tr>
                  <a:tr h="350750">
                    <a:tc>
                      <a:txBody>
                        <a:bodyPr/>
                        <a:lstStyle/>
                        <a:p>
                          <a:pPr algn="ctr">
                            <a:lnSpc>
                              <a:spcPct val="107000"/>
                            </a:lnSpc>
                            <a:spcAft>
                              <a:spcPts val="800"/>
                            </a:spcAft>
                          </a:pPr>
                          <a:r>
                            <a:rPr lang="tr-TR" sz="1800" dirty="0">
                              <a:solidFill>
                                <a:srgbClr val="000000"/>
                              </a:solidFill>
                              <a:effectLst/>
                              <a:latin typeface="Courier New" panose="02070309020205020404" pitchFamily="49" charset="0"/>
                              <a:ea typeface="Times New Roman" panose="02020603050405020304" pitchFamily="18" charset="0"/>
                              <a:cs typeface="Courier New" panose="02070309020205020404" pitchFamily="49" charset="0"/>
                            </a:rPr>
                            <a:t>decimal</a:t>
                          </a:r>
                          <a:endParaRPr lang="tr-TR" sz="1800" dirty="0">
                            <a:effectLst/>
                            <a:latin typeface="Courier New" panose="02070309020205020404" pitchFamily="49" charset="0"/>
                            <a:ea typeface="Calibri" panose="020F0502020204030204" pitchFamily="34" charset="0"/>
                            <a:cs typeface="Courier New" panose="02070309020205020404" pitchFamily="49" charset="0"/>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tr-TR" sz="1800" dirty="0">
                              <a:solidFill>
                                <a:srgbClr val="000000"/>
                              </a:solidFill>
                              <a:effectLst/>
                              <a:latin typeface="Courier New" panose="02070309020205020404" pitchFamily="49" charset="0"/>
                              <a:ea typeface="Times New Roman" panose="02020603050405020304" pitchFamily="18" charset="0"/>
                              <a:cs typeface="Courier New" panose="02070309020205020404" pitchFamily="49" charset="0"/>
                            </a:rPr>
                            <a:t>Decimal</a:t>
                          </a:r>
                          <a:endParaRPr lang="tr-TR" sz="1800" dirty="0">
                            <a:effectLst/>
                            <a:latin typeface="Courier New" panose="02070309020205020404" pitchFamily="49" charset="0"/>
                            <a:ea typeface="Calibri" panose="020F0502020204030204" pitchFamily="34" charset="0"/>
                            <a:cs typeface="Courier New" panose="02070309020205020404" pitchFamily="49" charset="0"/>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tr-TR" sz="1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16 byte</a:t>
                          </a:r>
                          <a:endParaRPr lang="tr-TR"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tr-T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a:blip r:embed="rId2"/>
                          <a:stretch>
                            <a:fillRect l="-123786" t="-1175439" r="-324" b="-101754"/>
                          </a:stretch>
                        </a:blipFill>
                      </a:tcPr>
                    </a:tc>
                    <a:extLst>
                      <a:ext uri="{0D108BD9-81ED-4DB2-BD59-A6C34878D82A}">
                        <a16:rowId xmlns:a16="http://schemas.microsoft.com/office/drawing/2014/main" val="3540356022"/>
                      </a:ext>
                    </a:extLst>
                  </a:tr>
                  <a:tr h="350750">
                    <a:tc>
                      <a:txBody>
                        <a:bodyPr/>
                        <a:lstStyle/>
                        <a:p>
                          <a:pPr>
                            <a:lnSpc>
                              <a:spcPct val="107000"/>
                            </a:lnSpc>
                          </a:pPr>
                          <a:endParaRPr lang="tr-TR" sz="1100" dirty="0">
                            <a:effectLst/>
                            <a:latin typeface="Calibri" panose="020F0502020204030204" pitchFamily="34" charset="0"/>
                            <a:cs typeface="Times New Roman" panose="02020603050405020304" pitchFamily="18" charset="0"/>
                          </a:endParaRPr>
                        </a:p>
                      </a:txBody>
                      <a:tcPr marL="44450" marR="44450" marT="0"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a:lnSpc>
                              <a:spcPct val="107000"/>
                            </a:lnSpc>
                          </a:pPr>
                          <a:endParaRPr lang="tr-TR" sz="1100" dirty="0">
                            <a:effectLst/>
                            <a:latin typeface="Calibri" panose="020F0502020204030204" pitchFamily="34" charset="0"/>
                            <a:cs typeface="Times New Roman" panose="02020603050405020304" pitchFamily="18" charset="0"/>
                          </a:endParaRPr>
                        </a:p>
                      </a:txBody>
                      <a:tcPr marL="44450" marR="44450" marT="0"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a:lnSpc>
                              <a:spcPct val="107000"/>
                            </a:lnSpc>
                          </a:pPr>
                          <a:endParaRPr lang="tr-TR" sz="1100" dirty="0">
                            <a:effectLst/>
                            <a:latin typeface="Calibri" panose="020F0502020204030204" pitchFamily="34" charset="0"/>
                            <a:cs typeface="Times New Roman" panose="02020603050405020304" pitchFamily="18" charset="0"/>
                          </a:endParaRPr>
                        </a:p>
                      </a:txBody>
                      <a:tcPr marL="44450" marR="44450" marT="0"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a:lnSpc>
                              <a:spcPct val="107000"/>
                            </a:lnSpc>
                          </a:pPr>
                          <a:endParaRPr lang="tr-TR" sz="1100" dirty="0">
                            <a:effectLst/>
                            <a:latin typeface="Calibri" panose="020F0502020204030204" pitchFamily="34" charset="0"/>
                            <a:cs typeface="Times New Roman" panose="02020603050405020304" pitchFamily="18" charset="0"/>
                          </a:endParaRPr>
                        </a:p>
                      </a:txBody>
                      <a:tcPr marL="44450" marR="44450" marT="0" marB="0" anchor="b">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3524316056"/>
                      </a:ext>
                    </a:extLst>
                  </a:tr>
                </a:tbl>
              </a:graphicData>
            </a:graphic>
          </p:graphicFrame>
        </mc:Fallback>
      </mc:AlternateContent>
      <p:sp>
        <p:nvSpPr>
          <p:cNvPr id="3" name="Metin kutusu 2">
            <a:extLst>
              <a:ext uri="{FF2B5EF4-FFF2-40B4-BE49-F238E27FC236}">
                <a16:creationId xmlns:a16="http://schemas.microsoft.com/office/drawing/2014/main" id="{6917935F-B0F6-4225-AA23-CC6A64B2152D}"/>
              </a:ext>
            </a:extLst>
          </p:cNvPr>
          <p:cNvSpPr txBox="1"/>
          <p:nvPr/>
        </p:nvSpPr>
        <p:spPr>
          <a:xfrm>
            <a:off x="2592925" y="6174572"/>
            <a:ext cx="2787588" cy="584775"/>
          </a:xfrm>
          <a:prstGeom prst="rect">
            <a:avLst/>
          </a:prstGeom>
          <a:noFill/>
        </p:spPr>
        <p:txBody>
          <a:bodyPr wrap="square" rtlCol="0">
            <a:spAutoFit/>
          </a:bodyPr>
          <a:lstStyle/>
          <a:p>
            <a:r>
              <a:rPr lang="tr-TR" sz="1600" dirty="0"/>
              <a:t>S: SIGNED(İŞARETLİ)</a:t>
            </a:r>
          </a:p>
          <a:p>
            <a:r>
              <a:rPr lang="tr-TR" sz="1600" dirty="0"/>
              <a:t>U:UNSIGNED(İŞARETSİZ)</a:t>
            </a:r>
          </a:p>
        </p:txBody>
      </p:sp>
    </p:spTree>
    <p:extLst>
      <p:ext uri="{BB962C8B-B14F-4D97-AF65-F5344CB8AC3E}">
        <p14:creationId xmlns:p14="http://schemas.microsoft.com/office/powerpoint/2010/main" val="12917462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CC9B5DC6-8667-4B0F-9602-0EB45ADD0407}"/>
              </a:ext>
            </a:extLst>
          </p:cNvPr>
          <p:cNvSpPr>
            <a:spLocks noGrp="1"/>
          </p:cNvSpPr>
          <p:nvPr>
            <p:ph type="title"/>
          </p:nvPr>
        </p:nvSpPr>
        <p:spPr/>
        <p:txBody>
          <a:bodyPr/>
          <a:lstStyle/>
          <a:p>
            <a:r>
              <a:rPr lang="tr-TR" dirty="0"/>
              <a:t>Değişken Türleri(devam)</a:t>
            </a:r>
          </a:p>
        </p:txBody>
      </p:sp>
      <p:sp>
        <p:nvSpPr>
          <p:cNvPr id="4" name="Slayt Numarası Yer Tutucusu 3">
            <a:extLst>
              <a:ext uri="{FF2B5EF4-FFF2-40B4-BE49-F238E27FC236}">
                <a16:creationId xmlns:a16="http://schemas.microsoft.com/office/drawing/2014/main" id="{A01A7E63-ACAC-46C4-8430-132187F3EEA1}"/>
              </a:ext>
            </a:extLst>
          </p:cNvPr>
          <p:cNvSpPr>
            <a:spLocks noGrp="1"/>
          </p:cNvSpPr>
          <p:nvPr>
            <p:ph type="sldNum" sz="quarter" idx="12"/>
          </p:nvPr>
        </p:nvSpPr>
        <p:spPr/>
        <p:txBody>
          <a:bodyPr/>
          <a:lstStyle/>
          <a:p>
            <a:fld id="{D57F1E4F-1CFF-5643-939E-217C01CDF565}" type="slidenum">
              <a:rPr lang="en-US" smtClean="0"/>
              <a:pPr/>
              <a:t>7</a:t>
            </a:fld>
            <a:endParaRPr lang="en-US" dirty="0"/>
          </a:p>
        </p:txBody>
      </p:sp>
      <p:sp>
        <p:nvSpPr>
          <p:cNvPr id="7" name="İçerik Yer Tutucusu 6">
            <a:extLst>
              <a:ext uri="{FF2B5EF4-FFF2-40B4-BE49-F238E27FC236}">
                <a16:creationId xmlns:a16="http://schemas.microsoft.com/office/drawing/2014/main" id="{48735ABD-8F83-49EF-862C-16F8156B0A99}"/>
              </a:ext>
            </a:extLst>
          </p:cNvPr>
          <p:cNvSpPr>
            <a:spLocks noGrp="1"/>
          </p:cNvSpPr>
          <p:nvPr>
            <p:ph idx="1"/>
          </p:nvPr>
        </p:nvSpPr>
        <p:spPr>
          <a:xfrm>
            <a:off x="1638299" y="1840636"/>
            <a:ext cx="10018081" cy="4613429"/>
          </a:xfrm>
        </p:spPr>
        <p:txBody>
          <a:bodyPr/>
          <a:lstStyle/>
          <a:p>
            <a:pPr marL="0" indent="0">
              <a:buNone/>
            </a:pPr>
            <a:r>
              <a:rPr lang="tr-TR" dirty="0"/>
              <a:t>Metinsel Türler;</a:t>
            </a:r>
          </a:p>
          <a:p>
            <a:pPr marL="0" indent="0">
              <a:buNone/>
            </a:pPr>
            <a:endParaRPr lang="tr-TR" dirty="0"/>
          </a:p>
          <a:p>
            <a:pPr marL="0" indent="0">
              <a:buNone/>
            </a:pPr>
            <a:endParaRPr lang="tr-TR" dirty="0"/>
          </a:p>
          <a:p>
            <a:pPr marL="0" indent="0">
              <a:buNone/>
            </a:pPr>
            <a:endParaRPr lang="tr-TR" dirty="0"/>
          </a:p>
          <a:p>
            <a:pPr marL="0" indent="0">
              <a:buNone/>
            </a:pPr>
            <a:endParaRPr lang="tr-TR" dirty="0"/>
          </a:p>
          <a:p>
            <a:pPr marL="0" indent="0">
              <a:buNone/>
            </a:pPr>
            <a:endParaRPr lang="tr-TR" dirty="0"/>
          </a:p>
          <a:p>
            <a:pPr marL="0" indent="0">
              <a:buNone/>
            </a:pPr>
            <a:r>
              <a:rPr lang="tr-TR" dirty="0"/>
              <a:t>Örnek:   </a:t>
            </a:r>
            <a:r>
              <a:rPr lang="tr-TR" dirty="0">
                <a:solidFill>
                  <a:schemeClr val="accent2">
                    <a:lumMod val="50000"/>
                  </a:schemeClr>
                </a:solidFill>
                <a:latin typeface="Courier New" panose="02070309020205020404" pitchFamily="49" charset="0"/>
                <a:cs typeface="Courier New" panose="02070309020205020404" pitchFamily="49" charset="0"/>
              </a:rPr>
              <a:t>char</a:t>
            </a:r>
            <a:r>
              <a:rPr lang="tr-TR" dirty="0">
                <a:latin typeface="Courier New" panose="02070309020205020404" pitchFamily="49" charset="0"/>
                <a:cs typeface="Courier New" panose="02070309020205020404" pitchFamily="49" charset="0"/>
              </a:rPr>
              <a:t> a = ‘A’;</a:t>
            </a:r>
          </a:p>
          <a:p>
            <a:pPr marL="0" indent="0">
              <a:buNone/>
            </a:pPr>
            <a:r>
              <a:rPr lang="tr-TR" dirty="0">
                <a:latin typeface="Courier New" panose="02070309020205020404" pitchFamily="49" charset="0"/>
                <a:cs typeface="Courier New" panose="02070309020205020404" pitchFamily="49" charset="0"/>
              </a:rPr>
              <a:t>		</a:t>
            </a:r>
            <a:r>
              <a:rPr lang="tr-TR" dirty="0">
                <a:solidFill>
                  <a:schemeClr val="accent2">
                    <a:lumMod val="50000"/>
                  </a:schemeClr>
                </a:solidFill>
                <a:latin typeface="Courier New" panose="02070309020205020404" pitchFamily="49" charset="0"/>
                <a:cs typeface="Courier New" panose="02070309020205020404" pitchFamily="49" charset="0"/>
              </a:rPr>
              <a:t>string</a:t>
            </a:r>
            <a:r>
              <a:rPr lang="tr-TR" dirty="0">
                <a:latin typeface="Courier New" panose="02070309020205020404" pitchFamily="49" charset="0"/>
                <a:cs typeface="Courier New" panose="02070309020205020404" pitchFamily="49" charset="0"/>
              </a:rPr>
              <a:t> b = ‘‘Bugün hava çok </a:t>
            </a:r>
            <a:r>
              <a:rPr lang="tr-TR">
                <a:latin typeface="Courier New" panose="02070309020205020404" pitchFamily="49" charset="0"/>
                <a:cs typeface="Courier New" panose="02070309020205020404" pitchFamily="49" charset="0"/>
              </a:rPr>
              <a:t>güzel.’’;</a:t>
            </a:r>
            <a:endParaRPr lang="tr-TR" dirty="0"/>
          </a:p>
        </p:txBody>
      </p:sp>
      <p:graphicFrame>
        <p:nvGraphicFramePr>
          <p:cNvPr id="13" name="Tablo 12">
            <a:extLst>
              <a:ext uri="{FF2B5EF4-FFF2-40B4-BE49-F238E27FC236}">
                <a16:creationId xmlns:a16="http://schemas.microsoft.com/office/drawing/2014/main" id="{7F8BFAF4-BDA5-4010-AAAC-2D863C7E3372}"/>
              </a:ext>
            </a:extLst>
          </p:cNvPr>
          <p:cNvGraphicFramePr>
            <a:graphicFrameLocks noGrp="1"/>
          </p:cNvGraphicFramePr>
          <p:nvPr>
            <p:extLst>
              <p:ext uri="{D42A27DB-BD31-4B8C-83A1-F6EECF244321}">
                <p14:modId xmlns:p14="http://schemas.microsoft.com/office/powerpoint/2010/main" val="300788714"/>
              </p:ext>
            </p:extLst>
          </p:nvPr>
        </p:nvGraphicFramePr>
        <p:xfrm>
          <a:off x="1904713" y="2485323"/>
          <a:ext cx="9192373" cy="1190031"/>
        </p:xfrm>
        <a:graphic>
          <a:graphicData uri="http://schemas.openxmlformats.org/drawingml/2006/table">
            <a:tbl>
              <a:tblPr firstRow="1" firstCol="1" bandRow="1"/>
              <a:tblGrid>
                <a:gridCol w="1750732">
                  <a:extLst>
                    <a:ext uri="{9D8B030D-6E8A-4147-A177-3AD203B41FA5}">
                      <a16:colId xmlns:a16="http://schemas.microsoft.com/office/drawing/2014/main" val="2906456664"/>
                    </a:ext>
                  </a:extLst>
                </a:gridCol>
                <a:gridCol w="1688941">
                  <a:extLst>
                    <a:ext uri="{9D8B030D-6E8A-4147-A177-3AD203B41FA5}">
                      <a16:colId xmlns:a16="http://schemas.microsoft.com/office/drawing/2014/main" val="3974474593"/>
                    </a:ext>
                  </a:extLst>
                </a:gridCol>
                <a:gridCol w="1503570">
                  <a:extLst>
                    <a:ext uri="{9D8B030D-6E8A-4147-A177-3AD203B41FA5}">
                      <a16:colId xmlns:a16="http://schemas.microsoft.com/office/drawing/2014/main" val="620598023"/>
                    </a:ext>
                  </a:extLst>
                </a:gridCol>
                <a:gridCol w="4249130">
                  <a:extLst>
                    <a:ext uri="{9D8B030D-6E8A-4147-A177-3AD203B41FA5}">
                      <a16:colId xmlns:a16="http://schemas.microsoft.com/office/drawing/2014/main" val="4020510843"/>
                    </a:ext>
                  </a:extLst>
                </a:gridCol>
              </a:tblGrid>
              <a:tr h="405117">
                <a:tc>
                  <a:txBody>
                    <a:bodyPr/>
                    <a:lstStyle/>
                    <a:p>
                      <a:pPr algn="ctr">
                        <a:lnSpc>
                          <a:spcPct val="107000"/>
                        </a:lnSpc>
                        <a:spcAft>
                          <a:spcPts val="800"/>
                        </a:spcAft>
                      </a:pPr>
                      <a:r>
                        <a:rPr lang="tr-TR" sz="1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C# Tipi</a:t>
                      </a:r>
                      <a:endParaRPr lang="tr-TR"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6A6A6"/>
                    </a:solidFill>
                  </a:tcPr>
                </a:tc>
                <a:tc>
                  <a:txBody>
                    <a:bodyPr/>
                    <a:lstStyle/>
                    <a:p>
                      <a:pPr algn="ctr">
                        <a:lnSpc>
                          <a:spcPct val="107000"/>
                        </a:lnSpc>
                        <a:spcAft>
                          <a:spcPts val="800"/>
                        </a:spcAft>
                      </a:pPr>
                      <a:r>
                        <a:rPr lang="tr-TR" sz="1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.NET Tipi</a:t>
                      </a:r>
                      <a:endParaRPr lang="tr-TR"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6A6A6"/>
                    </a:solidFill>
                  </a:tcPr>
                </a:tc>
                <a:tc>
                  <a:txBody>
                    <a:bodyPr/>
                    <a:lstStyle/>
                    <a:p>
                      <a:pPr algn="ctr">
                        <a:lnSpc>
                          <a:spcPct val="107000"/>
                        </a:lnSpc>
                        <a:spcAft>
                          <a:spcPts val="800"/>
                        </a:spcAft>
                      </a:pPr>
                      <a:r>
                        <a:rPr lang="tr-TR" sz="1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Uzunluk(byte)</a:t>
                      </a:r>
                      <a:endParaRPr lang="tr-TR"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6A6A6"/>
                    </a:solidFill>
                  </a:tcPr>
                </a:tc>
                <a:tc>
                  <a:txBody>
                    <a:bodyPr/>
                    <a:lstStyle/>
                    <a:p>
                      <a:pPr algn="ctr">
                        <a:lnSpc>
                          <a:spcPct val="107000"/>
                        </a:lnSpc>
                        <a:spcAft>
                          <a:spcPts val="800"/>
                        </a:spcAft>
                      </a:pPr>
                      <a:r>
                        <a:rPr lang="tr-TR" sz="1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Kapsam</a:t>
                      </a:r>
                      <a:endParaRPr lang="tr-TR"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6A6A6"/>
                    </a:solidFill>
                  </a:tcPr>
                </a:tc>
                <a:extLst>
                  <a:ext uri="{0D108BD9-81ED-4DB2-BD59-A6C34878D82A}">
                    <a16:rowId xmlns:a16="http://schemas.microsoft.com/office/drawing/2014/main" val="4245477314"/>
                  </a:ext>
                </a:extLst>
              </a:tr>
              <a:tr h="405117">
                <a:tc>
                  <a:txBody>
                    <a:bodyPr/>
                    <a:lstStyle/>
                    <a:p>
                      <a:pPr algn="ctr">
                        <a:lnSpc>
                          <a:spcPct val="107000"/>
                        </a:lnSpc>
                        <a:spcAft>
                          <a:spcPts val="800"/>
                        </a:spcAft>
                      </a:pPr>
                      <a:r>
                        <a:rPr lang="tr-TR" sz="1800" dirty="0">
                          <a:solidFill>
                            <a:srgbClr val="000000"/>
                          </a:solidFill>
                          <a:effectLst/>
                          <a:latin typeface="Courier New" panose="02070309020205020404" pitchFamily="49" charset="0"/>
                          <a:ea typeface="Times New Roman" panose="02020603050405020304" pitchFamily="18" charset="0"/>
                          <a:cs typeface="Courier New" panose="02070309020205020404" pitchFamily="49" charset="0"/>
                        </a:rPr>
                        <a:t>char</a:t>
                      </a:r>
                      <a:endParaRPr lang="tr-TR" sz="1800" dirty="0">
                        <a:effectLst/>
                        <a:latin typeface="Courier New" panose="02070309020205020404" pitchFamily="49" charset="0"/>
                        <a:ea typeface="Calibri" panose="020F0502020204030204" pitchFamily="34" charset="0"/>
                        <a:cs typeface="Courier New" panose="02070309020205020404" pitchFamily="49" charset="0"/>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tr-TR" sz="1800" dirty="0">
                          <a:solidFill>
                            <a:srgbClr val="000000"/>
                          </a:solidFill>
                          <a:effectLst/>
                          <a:latin typeface="Courier New" panose="02070309020205020404" pitchFamily="49" charset="0"/>
                          <a:ea typeface="Times New Roman" panose="02020603050405020304" pitchFamily="18" charset="0"/>
                          <a:cs typeface="Courier New" panose="02070309020205020404" pitchFamily="49" charset="0"/>
                        </a:rPr>
                        <a:t>Char</a:t>
                      </a:r>
                      <a:endParaRPr lang="tr-TR" sz="1800" dirty="0">
                        <a:effectLst/>
                        <a:latin typeface="Courier New" panose="02070309020205020404" pitchFamily="49" charset="0"/>
                        <a:ea typeface="Calibri" panose="020F0502020204030204" pitchFamily="34" charset="0"/>
                        <a:cs typeface="Courier New" panose="02070309020205020404" pitchFamily="49" charset="0"/>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tr-TR" sz="1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2 byte</a:t>
                      </a:r>
                      <a:endParaRPr lang="tr-TR"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tr-TR" sz="1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Tek bir karakter tutar.</a:t>
                      </a:r>
                      <a:endParaRPr lang="tr-TR"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26249223"/>
                  </a:ext>
                </a:extLst>
              </a:tr>
              <a:tr h="379797">
                <a:tc>
                  <a:txBody>
                    <a:bodyPr/>
                    <a:lstStyle/>
                    <a:p>
                      <a:pPr algn="ctr">
                        <a:lnSpc>
                          <a:spcPct val="107000"/>
                        </a:lnSpc>
                        <a:spcAft>
                          <a:spcPts val="800"/>
                        </a:spcAft>
                      </a:pPr>
                      <a:r>
                        <a:rPr lang="tr-TR" sz="1800" dirty="0">
                          <a:solidFill>
                            <a:srgbClr val="000000"/>
                          </a:solidFill>
                          <a:effectLst/>
                          <a:latin typeface="Courier New" panose="02070309020205020404" pitchFamily="49" charset="0"/>
                          <a:ea typeface="Times New Roman" panose="02020603050405020304" pitchFamily="18" charset="0"/>
                          <a:cs typeface="Courier New" panose="02070309020205020404" pitchFamily="49" charset="0"/>
                        </a:rPr>
                        <a:t>string</a:t>
                      </a:r>
                      <a:endParaRPr lang="tr-TR" sz="1800" dirty="0">
                        <a:effectLst/>
                        <a:latin typeface="Courier New" panose="02070309020205020404" pitchFamily="49" charset="0"/>
                        <a:ea typeface="Calibri" panose="020F0502020204030204" pitchFamily="34" charset="0"/>
                        <a:cs typeface="Courier New" panose="02070309020205020404" pitchFamily="49" charset="0"/>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tr-TR" sz="1800" dirty="0">
                          <a:solidFill>
                            <a:srgbClr val="000000"/>
                          </a:solidFill>
                          <a:effectLst/>
                          <a:latin typeface="Courier New" panose="02070309020205020404" pitchFamily="49" charset="0"/>
                          <a:ea typeface="Times New Roman" panose="02020603050405020304" pitchFamily="18" charset="0"/>
                          <a:cs typeface="Courier New" panose="02070309020205020404" pitchFamily="49" charset="0"/>
                        </a:rPr>
                        <a:t>String</a:t>
                      </a:r>
                      <a:endParaRPr lang="tr-TR" sz="1800" dirty="0">
                        <a:effectLst/>
                        <a:latin typeface="Courier New" panose="02070309020205020404" pitchFamily="49" charset="0"/>
                        <a:ea typeface="Calibri" panose="020F0502020204030204" pitchFamily="34" charset="0"/>
                        <a:cs typeface="Courier New" panose="02070309020205020404" pitchFamily="49" charset="0"/>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tr-TR" sz="1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Sınırsız</a:t>
                      </a:r>
                      <a:endParaRPr lang="tr-TR"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tr-TR" sz="1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t>
                      </a:r>
                      <a:endParaRPr lang="tr-TR"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94501937"/>
                  </a:ext>
                </a:extLst>
              </a:tr>
            </a:tbl>
          </a:graphicData>
        </a:graphic>
      </p:graphicFrame>
    </p:spTree>
    <p:extLst>
      <p:ext uri="{BB962C8B-B14F-4D97-AF65-F5344CB8AC3E}">
        <p14:creationId xmlns:p14="http://schemas.microsoft.com/office/powerpoint/2010/main" val="35462165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0FD3E19-27CE-4D6A-8B21-C694EA9EA88D}"/>
              </a:ext>
            </a:extLst>
          </p:cNvPr>
          <p:cNvSpPr>
            <a:spLocks noGrp="1"/>
          </p:cNvSpPr>
          <p:nvPr>
            <p:ph type="title"/>
          </p:nvPr>
        </p:nvSpPr>
        <p:spPr>
          <a:xfrm>
            <a:off x="2592925" y="624111"/>
            <a:ext cx="8699471" cy="697250"/>
          </a:xfrm>
        </p:spPr>
        <p:txBody>
          <a:bodyPr>
            <a:normAutofit/>
          </a:bodyPr>
          <a:lstStyle/>
          <a:p>
            <a:r>
              <a:rPr lang="tr-TR" dirty="0"/>
              <a:t>Değişken Türleri(devam)</a:t>
            </a:r>
          </a:p>
        </p:txBody>
      </p:sp>
      <p:sp>
        <p:nvSpPr>
          <p:cNvPr id="4" name="Slayt Numarası Yer Tutucusu 3">
            <a:extLst>
              <a:ext uri="{FF2B5EF4-FFF2-40B4-BE49-F238E27FC236}">
                <a16:creationId xmlns:a16="http://schemas.microsoft.com/office/drawing/2014/main" id="{5B46DB9C-FF16-43A5-9C90-74C4AA77562B}"/>
              </a:ext>
            </a:extLst>
          </p:cNvPr>
          <p:cNvSpPr>
            <a:spLocks noGrp="1"/>
          </p:cNvSpPr>
          <p:nvPr>
            <p:ph type="sldNum" sz="quarter" idx="12"/>
          </p:nvPr>
        </p:nvSpPr>
        <p:spPr/>
        <p:txBody>
          <a:bodyPr/>
          <a:lstStyle/>
          <a:p>
            <a:fld id="{D57F1E4F-1CFF-5643-939E-217C01CDF565}" type="slidenum">
              <a:rPr lang="en-US" smtClean="0"/>
              <a:pPr/>
              <a:t>8</a:t>
            </a:fld>
            <a:endParaRPr lang="en-US" dirty="0"/>
          </a:p>
        </p:txBody>
      </p:sp>
      <p:sp>
        <p:nvSpPr>
          <p:cNvPr id="6" name="İçerik Yer Tutucusu 5">
            <a:extLst>
              <a:ext uri="{FF2B5EF4-FFF2-40B4-BE49-F238E27FC236}">
                <a16:creationId xmlns:a16="http://schemas.microsoft.com/office/drawing/2014/main" id="{B42CD10F-798B-41AD-8BA0-4C1B08D69742}"/>
              </a:ext>
            </a:extLst>
          </p:cNvPr>
          <p:cNvSpPr>
            <a:spLocks noGrp="1"/>
          </p:cNvSpPr>
          <p:nvPr>
            <p:ph idx="1"/>
          </p:nvPr>
        </p:nvSpPr>
        <p:spPr>
          <a:xfrm>
            <a:off x="1471473" y="1432263"/>
            <a:ext cx="10007353" cy="5425737"/>
          </a:xfrm>
        </p:spPr>
        <p:txBody>
          <a:bodyPr>
            <a:normAutofit/>
          </a:bodyPr>
          <a:lstStyle/>
          <a:p>
            <a:pPr marL="0" indent="0">
              <a:buNone/>
            </a:pPr>
            <a:r>
              <a:rPr lang="tr-TR" dirty="0"/>
              <a:t>Sayısal ve Metinsel Olmayan Türler;</a:t>
            </a:r>
          </a:p>
          <a:p>
            <a:pPr marL="0" indent="0">
              <a:buNone/>
            </a:pPr>
            <a:r>
              <a:rPr lang="tr-TR" dirty="0">
                <a:solidFill>
                  <a:schemeClr val="tx1"/>
                </a:solidFill>
                <a:latin typeface="Courier New" panose="02070309020205020404" pitchFamily="49" charset="0"/>
                <a:cs typeface="Courier New" panose="02070309020205020404" pitchFamily="49" charset="0"/>
              </a:rPr>
              <a:t>Bool: True(1) ve False(0) </a:t>
            </a:r>
            <a:r>
              <a:rPr lang="tr-TR" dirty="0">
                <a:solidFill>
                  <a:schemeClr val="tx1"/>
                </a:solidFill>
                <a:cs typeface="Courier New" panose="02070309020205020404" pitchFamily="49" charset="0"/>
              </a:rPr>
              <a:t>değerlerini döndürür. Koşullu yapılarda kullanılır.1 byte yer kaplar.</a:t>
            </a:r>
          </a:p>
          <a:p>
            <a:pPr marL="0" indent="0">
              <a:buNone/>
            </a:pPr>
            <a:r>
              <a:rPr lang="tr-TR" dirty="0">
                <a:solidFill>
                  <a:schemeClr val="tx1"/>
                </a:solidFill>
                <a:cs typeface="Courier New" panose="02070309020205020404" pitchFamily="49" charset="0"/>
              </a:rPr>
              <a:t>Örnek</a:t>
            </a:r>
            <a:r>
              <a:rPr lang="tr-TR" dirty="0">
                <a:solidFill>
                  <a:schemeClr val="tx1"/>
                </a:solidFill>
                <a:latin typeface="Courier New" panose="02070309020205020404" pitchFamily="49" charset="0"/>
                <a:cs typeface="Courier New" panose="02070309020205020404" pitchFamily="49" charset="0"/>
              </a:rPr>
              <a:t>: </a:t>
            </a:r>
            <a:r>
              <a:rPr lang="tr-TR" dirty="0">
                <a:solidFill>
                  <a:schemeClr val="accent2">
                    <a:lumMod val="75000"/>
                  </a:schemeClr>
                </a:solidFill>
                <a:latin typeface="Courier New" panose="02070309020205020404" pitchFamily="49" charset="0"/>
                <a:cs typeface="Courier New" panose="02070309020205020404" pitchFamily="49" charset="0"/>
              </a:rPr>
              <a:t> bool </a:t>
            </a:r>
            <a:r>
              <a:rPr lang="tr-TR" dirty="0">
                <a:solidFill>
                  <a:schemeClr val="tx1"/>
                </a:solidFill>
                <a:latin typeface="Courier New" panose="02070309020205020404" pitchFamily="49" charset="0"/>
                <a:cs typeface="Courier New" panose="02070309020205020404" pitchFamily="49" charset="0"/>
              </a:rPr>
              <a:t>degisken;</a:t>
            </a:r>
          </a:p>
          <a:p>
            <a:pPr marL="0" indent="0">
              <a:buNone/>
            </a:pPr>
            <a:r>
              <a:rPr lang="tr-TR" dirty="0">
                <a:solidFill>
                  <a:schemeClr val="tx1"/>
                </a:solidFill>
                <a:latin typeface="Courier New" panose="02070309020205020404" pitchFamily="49" charset="0"/>
                <a:cs typeface="Courier New" panose="02070309020205020404" pitchFamily="49" charset="0"/>
              </a:rPr>
              <a:t>		 </a:t>
            </a:r>
            <a:r>
              <a:rPr lang="tr-TR" dirty="0">
                <a:solidFill>
                  <a:schemeClr val="accent2">
                    <a:lumMod val="75000"/>
                  </a:schemeClr>
                </a:solidFill>
                <a:latin typeface="Courier New" panose="02070309020205020404" pitchFamily="49" charset="0"/>
                <a:cs typeface="Courier New" panose="02070309020205020404" pitchFamily="49" charset="0"/>
              </a:rPr>
              <a:t>bool</a:t>
            </a:r>
            <a:r>
              <a:rPr lang="tr-TR" dirty="0">
                <a:solidFill>
                  <a:schemeClr val="tx1"/>
                </a:solidFill>
                <a:latin typeface="Courier New" panose="02070309020205020404" pitchFamily="49" charset="0"/>
                <a:cs typeface="Courier New" panose="02070309020205020404" pitchFamily="49" charset="0"/>
              </a:rPr>
              <a:t> degisken1 = true;</a:t>
            </a:r>
          </a:p>
          <a:p>
            <a:pPr marL="0" indent="0">
              <a:buNone/>
            </a:pPr>
            <a:r>
              <a:rPr lang="tr-TR" dirty="0">
                <a:solidFill>
                  <a:schemeClr val="tx1"/>
                </a:solidFill>
                <a:latin typeface="Courier New" panose="02070309020205020404" pitchFamily="49" charset="0"/>
                <a:cs typeface="Courier New" panose="02070309020205020404" pitchFamily="49" charset="0"/>
              </a:rPr>
              <a:t>		 </a:t>
            </a:r>
            <a:r>
              <a:rPr lang="tr-TR" dirty="0">
                <a:solidFill>
                  <a:schemeClr val="accent2">
                    <a:lumMod val="75000"/>
                  </a:schemeClr>
                </a:solidFill>
                <a:latin typeface="Courier New" panose="02070309020205020404" pitchFamily="49" charset="0"/>
                <a:cs typeface="Courier New" panose="02070309020205020404" pitchFamily="49" charset="0"/>
              </a:rPr>
              <a:t>bool</a:t>
            </a:r>
            <a:r>
              <a:rPr lang="tr-TR" dirty="0">
                <a:solidFill>
                  <a:schemeClr val="tx1"/>
                </a:solidFill>
                <a:latin typeface="Courier New" panose="02070309020205020404" pitchFamily="49" charset="0"/>
                <a:cs typeface="Courier New" panose="02070309020205020404" pitchFamily="49" charset="0"/>
              </a:rPr>
              <a:t> degisken2 = false;</a:t>
            </a:r>
          </a:p>
          <a:p>
            <a:pPr marL="0" indent="0">
              <a:buNone/>
            </a:pPr>
            <a:r>
              <a:rPr lang="tr-TR" dirty="0">
                <a:solidFill>
                  <a:schemeClr val="tx1"/>
                </a:solidFill>
                <a:latin typeface="Courier New" panose="02070309020205020404" pitchFamily="49" charset="0"/>
                <a:cs typeface="Courier New" panose="02070309020205020404" pitchFamily="49" charset="0"/>
              </a:rPr>
              <a:t>		 </a:t>
            </a:r>
            <a:r>
              <a:rPr lang="tr-TR" dirty="0">
                <a:solidFill>
                  <a:schemeClr val="accent2">
                    <a:lumMod val="75000"/>
                  </a:schemeClr>
                </a:solidFill>
                <a:latin typeface="Courier New" panose="02070309020205020404" pitchFamily="49" charset="0"/>
                <a:cs typeface="Courier New" panose="02070309020205020404" pitchFamily="49" charset="0"/>
              </a:rPr>
              <a:t>bool</a:t>
            </a:r>
            <a:r>
              <a:rPr lang="tr-TR" dirty="0">
                <a:solidFill>
                  <a:schemeClr val="tx1"/>
                </a:solidFill>
                <a:latin typeface="Courier New" panose="02070309020205020404" pitchFamily="49" charset="0"/>
                <a:cs typeface="Courier New" panose="02070309020205020404" pitchFamily="49" charset="0"/>
              </a:rPr>
              <a:t> degisken3 = 3&gt;2;</a:t>
            </a:r>
          </a:p>
          <a:p>
            <a:pPr marL="0" indent="0">
              <a:buNone/>
            </a:pPr>
            <a:endParaRPr lang="tr-TR" dirty="0">
              <a:solidFill>
                <a:schemeClr val="tx1"/>
              </a:solidFill>
              <a:latin typeface="Courier New" panose="02070309020205020404" pitchFamily="49" charset="0"/>
              <a:cs typeface="Courier New" panose="02070309020205020404" pitchFamily="49" charset="0"/>
            </a:endParaRPr>
          </a:p>
          <a:p>
            <a:pPr marL="0" indent="0">
              <a:buNone/>
            </a:pPr>
            <a:r>
              <a:rPr lang="tr-TR" dirty="0">
                <a:solidFill>
                  <a:schemeClr val="tx1"/>
                </a:solidFill>
                <a:latin typeface="Courier New" panose="02070309020205020404" pitchFamily="49" charset="0"/>
                <a:cs typeface="Courier New" panose="02070309020205020404" pitchFamily="49" charset="0"/>
              </a:rPr>
              <a:t>Object: Object </a:t>
            </a:r>
            <a:r>
              <a:rPr lang="tr-TR" dirty="0">
                <a:solidFill>
                  <a:schemeClr val="tx1"/>
                </a:solidFill>
                <a:cs typeface="Courier New" panose="02070309020205020404" pitchFamily="49" charset="0"/>
              </a:rPr>
              <a:t>C# ‘ daki bütün veri tiplerini içinde bulunduran bir türdür.C# ‘ daki veri tipleri bu </a:t>
            </a:r>
            <a:r>
              <a:rPr lang="tr-TR" dirty="0">
                <a:solidFill>
                  <a:schemeClr val="tx1"/>
                </a:solidFill>
                <a:latin typeface="Courier New" panose="02070309020205020404" pitchFamily="49" charset="0"/>
                <a:cs typeface="Courier New" panose="02070309020205020404" pitchFamily="49" charset="0"/>
              </a:rPr>
              <a:t>object</a:t>
            </a:r>
            <a:r>
              <a:rPr lang="tr-TR" dirty="0">
                <a:solidFill>
                  <a:schemeClr val="tx1"/>
                </a:solidFill>
                <a:cs typeface="Courier New" panose="02070309020205020404" pitchFamily="49" charset="0"/>
              </a:rPr>
              <a:t> veri türünden türemiştir.</a:t>
            </a:r>
          </a:p>
          <a:p>
            <a:pPr marL="0" indent="0">
              <a:buNone/>
            </a:pPr>
            <a:r>
              <a:rPr lang="tr-TR" dirty="0">
                <a:solidFill>
                  <a:schemeClr val="tx1"/>
                </a:solidFill>
                <a:cs typeface="Courier New" panose="02070309020205020404" pitchFamily="49" charset="0"/>
              </a:rPr>
              <a:t>Örnek:  </a:t>
            </a:r>
            <a:r>
              <a:rPr lang="tr-TR" dirty="0">
                <a:solidFill>
                  <a:schemeClr val="accent2">
                    <a:lumMod val="75000"/>
                  </a:schemeClr>
                </a:solidFill>
                <a:latin typeface="Courier New" panose="02070309020205020404" pitchFamily="49" charset="0"/>
                <a:cs typeface="Courier New" panose="02070309020205020404" pitchFamily="49" charset="0"/>
              </a:rPr>
              <a:t>object</a:t>
            </a:r>
            <a:r>
              <a:rPr lang="tr-TR" dirty="0">
                <a:solidFill>
                  <a:schemeClr val="tx1"/>
                </a:solidFill>
                <a:latin typeface="Courier New" panose="02070309020205020404" pitchFamily="49" charset="0"/>
                <a:cs typeface="Courier New" panose="02070309020205020404" pitchFamily="49" charset="0"/>
              </a:rPr>
              <a:t> sayi = 2;</a:t>
            </a:r>
          </a:p>
          <a:p>
            <a:pPr marL="0" indent="0">
              <a:buNone/>
            </a:pPr>
            <a:r>
              <a:rPr lang="tr-TR" dirty="0">
                <a:solidFill>
                  <a:schemeClr val="tx1"/>
                </a:solidFill>
                <a:latin typeface="Courier New" panose="02070309020205020404" pitchFamily="49" charset="0"/>
                <a:cs typeface="Courier New" panose="02070309020205020404" pitchFamily="49" charset="0"/>
              </a:rPr>
              <a:t>	   </a:t>
            </a:r>
            <a:r>
              <a:rPr lang="tr-TR" dirty="0">
                <a:solidFill>
                  <a:schemeClr val="accent2">
                    <a:lumMod val="75000"/>
                  </a:schemeClr>
                </a:solidFill>
                <a:latin typeface="Courier New" panose="02070309020205020404" pitchFamily="49" charset="0"/>
                <a:cs typeface="Courier New" panose="02070309020205020404" pitchFamily="49" charset="0"/>
              </a:rPr>
              <a:t>object</a:t>
            </a:r>
            <a:r>
              <a:rPr lang="tr-TR" dirty="0">
                <a:solidFill>
                  <a:schemeClr val="tx1"/>
                </a:solidFill>
                <a:latin typeface="Courier New" panose="02070309020205020404" pitchFamily="49" charset="0"/>
                <a:cs typeface="Courier New" panose="02070309020205020404" pitchFamily="49" charset="0"/>
              </a:rPr>
              <a:t> ad_soyad = ‘‘ Arife Dal’’;</a:t>
            </a:r>
          </a:p>
          <a:p>
            <a:pPr marL="0" indent="0">
              <a:buNone/>
            </a:pPr>
            <a:r>
              <a:rPr lang="tr-TR" sz="1600" dirty="0">
                <a:solidFill>
                  <a:schemeClr val="tx1"/>
                </a:solidFill>
                <a:cs typeface="Courier New" panose="02070309020205020404" pitchFamily="49" charset="0"/>
              </a:rPr>
              <a:t>                                                                                         </a:t>
            </a:r>
            <a:endParaRPr lang="tr-TR" dirty="0">
              <a:solidFill>
                <a:schemeClr val="tx1"/>
              </a:solidFill>
              <a:cs typeface="Courier New" panose="02070309020205020404" pitchFamily="49" charset="0"/>
            </a:endParaRPr>
          </a:p>
        </p:txBody>
      </p:sp>
    </p:spTree>
    <p:extLst>
      <p:ext uri="{BB962C8B-B14F-4D97-AF65-F5344CB8AC3E}">
        <p14:creationId xmlns:p14="http://schemas.microsoft.com/office/powerpoint/2010/main" val="40147433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5DDD96C-3DAE-4F3B-A6F5-10287C77AF05}"/>
              </a:ext>
            </a:extLst>
          </p:cNvPr>
          <p:cNvSpPr>
            <a:spLocks noGrp="1"/>
          </p:cNvSpPr>
          <p:nvPr>
            <p:ph type="title"/>
          </p:nvPr>
        </p:nvSpPr>
        <p:spPr/>
        <p:txBody>
          <a:bodyPr/>
          <a:lstStyle/>
          <a:p>
            <a:r>
              <a:rPr lang="tr-TR" dirty="0"/>
              <a:t>Değişken Türleri(devam)</a:t>
            </a:r>
          </a:p>
        </p:txBody>
      </p:sp>
      <p:sp>
        <p:nvSpPr>
          <p:cNvPr id="3" name="İçerik Yer Tutucusu 2">
            <a:extLst>
              <a:ext uri="{FF2B5EF4-FFF2-40B4-BE49-F238E27FC236}">
                <a16:creationId xmlns:a16="http://schemas.microsoft.com/office/drawing/2014/main" id="{78280B49-B2AA-4F93-BF46-D80551EF0567}"/>
              </a:ext>
            </a:extLst>
          </p:cNvPr>
          <p:cNvSpPr>
            <a:spLocks noGrp="1"/>
          </p:cNvSpPr>
          <p:nvPr>
            <p:ph idx="1"/>
          </p:nvPr>
        </p:nvSpPr>
        <p:spPr>
          <a:xfrm>
            <a:off x="1318141" y="1393795"/>
            <a:ext cx="10193033" cy="5202314"/>
          </a:xfrm>
        </p:spPr>
        <p:txBody>
          <a:bodyPr>
            <a:normAutofit/>
          </a:bodyPr>
          <a:lstStyle/>
          <a:p>
            <a:pPr marL="0" indent="0" algn="just">
              <a:buNone/>
            </a:pPr>
            <a:r>
              <a:rPr lang="tr-TR" dirty="0">
                <a:solidFill>
                  <a:schemeClr val="tx1"/>
                </a:solidFill>
                <a:latin typeface="Courier New" panose="02070309020205020404" pitchFamily="49" charset="0"/>
                <a:cs typeface="Courier New" panose="02070309020205020404" pitchFamily="49" charset="0"/>
              </a:rPr>
              <a:t>Var: Var </a:t>
            </a:r>
            <a:r>
              <a:rPr lang="tr-TR" dirty="0">
                <a:solidFill>
                  <a:schemeClr val="tx1"/>
                </a:solidFill>
                <a:cs typeface="Courier New" panose="02070309020205020404" pitchFamily="49" charset="0"/>
              </a:rPr>
              <a:t>türü de object türüne benzer. </a:t>
            </a:r>
            <a:r>
              <a:rPr lang="tr-TR" dirty="0">
                <a:solidFill>
                  <a:schemeClr val="tx1"/>
                </a:solidFill>
                <a:latin typeface="Courier New" panose="02070309020205020404" pitchFamily="49" charset="0"/>
                <a:cs typeface="Courier New" panose="02070309020205020404" pitchFamily="49" charset="0"/>
              </a:rPr>
              <a:t>Var</a:t>
            </a:r>
            <a:r>
              <a:rPr lang="tr-TR" dirty="0">
                <a:solidFill>
                  <a:schemeClr val="tx1"/>
                </a:solidFill>
                <a:cs typeface="Courier New" panose="02070309020205020404" pitchFamily="49" charset="0"/>
              </a:rPr>
              <a:t> değişken tipini girilen değere göre anlar. Ayrıca </a:t>
            </a:r>
            <a:r>
              <a:rPr lang="tr-TR" dirty="0">
                <a:solidFill>
                  <a:schemeClr val="tx1"/>
                </a:solidFill>
                <a:latin typeface="Courier New" panose="02070309020205020404" pitchFamily="49" charset="0"/>
                <a:cs typeface="Courier New" panose="02070309020205020404" pitchFamily="49" charset="0"/>
              </a:rPr>
              <a:t>var</a:t>
            </a:r>
            <a:r>
              <a:rPr lang="tr-TR" dirty="0">
                <a:solidFill>
                  <a:schemeClr val="tx1"/>
                </a:solidFill>
                <a:cs typeface="Courier New" panose="02070309020205020404" pitchFamily="49" charset="0"/>
              </a:rPr>
              <a:t> türünde ilk değer ataması yapmak zorunludur. </a:t>
            </a:r>
            <a:r>
              <a:rPr lang="tr-TR" dirty="0">
                <a:solidFill>
                  <a:schemeClr val="tx1"/>
                </a:solidFill>
                <a:latin typeface="Courier New" panose="02070309020205020404" pitchFamily="49" charset="0"/>
                <a:cs typeface="Courier New" panose="02070309020205020404" pitchFamily="49" charset="0"/>
              </a:rPr>
              <a:t>Object</a:t>
            </a:r>
            <a:r>
              <a:rPr lang="tr-TR" dirty="0">
                <a:solidFill>
                  <a:schemeClr val="tx1"/>
                </a:solidFill>
                <a:cs typeface="Courier New" panose="02070309020205020404" pitchFamily="49" charset="0"/>
              </a:rPr>
              <a:t> de böyle bir zorunluluk yoktur.</a:t>
            </a:r>
          </a:p>
          <a:p>
            <a:pPr marL="0" indent="0" algn="just">
              <a:buNone/>
            </a:pPr>
            <a:endParaRPr lang="tr-TR" dirty="0">
              <a:solidFill>
                <a:schemeClr val="tx1"/>
              </a:solidFill>
              <a:cs typeface="Courier New" panose="02070309020205020404" pitchFamily="49" charset="0"/>
            </a:endParaRPr>
          </a:p>
          <a:p>
            <a:pPr marL="0" indent="0" algn="just">
              <a:buNone/>
            </a:pPr>
            <a:r>
              <a:rPr lang="tr-TR" dirty="0">
                <a:solidFill>
                  <a:schemeClr val="tx1"/>
                </a:solidFill>
                <a:cs typeface="Courier New" panose="02070309020205020404" pitchFamily="49" charset="0"/>
              </a:rPr>
              <a:t>Örnek:</a:t>
            </a:r>
          </a:p>
          <a:p>
            <a:pPr marL="0" indent="0" algn="just">
              <a:buNone/>
            </a:pPr>
            <a:endParaRPr lang="tr-TR" dirty="0">
              <a:sym typeface="Wingdings" panose="05000000000000000000" pitchFamily="2" charset="2"/>
            </a:endParaRPr>
          </a:p>
          <a:p>
            <a:pPr marL="0" indent="0" algn="just">
              <a:buNone/>
            </a:pPr>
            <a:endParaRPr lang="tr-TR" sz="1800" dirty="0">
              <a:solidFill>
                <a:schemeClr val="tx1"/>
              </a:solidFill>
            </a:endParaRPr>
          </a:p>
          <a:p>
            <a:pPr marL="0" indent="0" algn="just">
              <a:buNone/>
            </a:pPr>
            <a:endParaRPr lang="tr-TR" dirty="0"/>
          </a:p>
          <a:p>
            <a:pPr marL="0" indent="0" algn="just">
              <a:buNone/>
            </a:pPr>
            <a:r>
              <a:rPr lang="tr-TR" dirty="0">
                <a:latin typeface="Courier New" panose="02070309020205020404" pitchFamily="49" charset="0"/>
                <a:cs typeface="Courier New" panose="02070309020205020404" pitchFamily="49" charset="0"/>
              </a:rPr>
              <a:t>DateTime</a:t>
            </a:r>
            <a:r>
              <a:rPr lang="tr-TR" dirty="0"/>
              <a:t>: Tarih ve zaman değerlerini tanımlarken kullanılır. 8 byte yer kaplar.</a:t>
            </a:r>
          </a:p>
          <a:p>
            <a:pPr marL="0" indent="0" algn="just">
              <a:buNone/>
            </a:pPr>
            <a:r>
              <a:rPr lang="tr-TR" dirty="0"/>
              <a:t>Örnek:             </a:t>
            </a:r>
          </a:p>
        </p:txBody>
      </p:sp>
      <p:sp>
        <p:nvSpPr>
          <p:cNvPr id="4" name="Slayt Numarası Yer Tutucusu 3">
            <a:extLst>
              <a:ext uri="{FF2B5EF4-FFF2-40B4-BE49-F238E27FC236}">
                <a16:creationId xmlns:a16="http://schemas.microsoft.com/office/drawing/2014/main" id="{B482E33C-FD6E-40B0-A12A-E4E692EB6747}"/>
              </a:ext>
            </a:extLst>
          </p:cNvPr>
          <p:cNvSpPr>
            <a:spLocks noGrp="1"/>
          </p:cNvSpPr>
          <p:nvPr>
            <p:ph type="sldNum" sz="quarter" idx="12"/>
          </p:nvPr>
        </p:nvSpPr>
        <p:spPr/>
        <p:txBody>
          <a:bodyPr/>
          <a:lstStyle/>
          <a:p>
            <a:fld id="{D57F1E4F-1CFF-5643-939E-217C01CDF565}" type="slidenum">
              <a:rPr lang="en-US" smtClean="0"/>
              <a:pPr/>
              <a:t>9</a:t>
            </a:fld>
            <a:endParaRPr lang="en-US" dirty="0"/>
          </a:p>
        </p:txBody>
      </p:sp>
      <p:sp>
        <p:nvSpPr>
          <p:cNvPr id="7" name="Metin kutusu 6">
            <a:extLst>
              <a:ext uri="{FF2B5EF4-FFF2-40B4-BE49-F238E27FC236}">
                <a16:creationId xmlns:a16="http://schemas.microsoft.com/office/drawing/2014/main" id="{DBD59D71-51C3-4259-A215-976B5EC03E25}"/>
              </a:ext>
            </a:extLst>
          </p:cNvPr>
          <p:cNvSpPr txBox="1"/>
          <p:nvPr/>
        </p:nvSpPr>
        <p:spPr>
          <a:xfrm>
            <a:off x="4444788" y="2885936"/>
            <a:ext cx="2094271" cy="923330"/>
          </a:xfrm>
          <a:prstGeom prst="rect">
            <a:avLst/>
          </a:prstGeom>
          <a:noFill/>
        </p:spPr>
        <p:txBody>
          <a:bodyPr wrap="square" rtlCol="0">
            <a:spAutoFit/>
          </a:bodyPr>
          <a:lstStyle/>
          <a:p>
            <a:r>
              <a:rPr lang="tr-TR" dirty="0"/>
              <a:t>Değer ataması yapılmadığından hata verdi.</a:t>
            </a:r>
          </a:p>
        </p:txBody>
      </p:sp>
      <p:pic>
        <p:nvPicPr>
          <p:cNvPr id="9" name="Resim 8">
            <a:extLst>
              <a:ext uri="{FF2B5EF4-FFF2-40B4-BE49-F238E27FC236}">
                <a16:creationId xmlns:a16="http://schemas.microsoft.com/office/drawing/2014/main" id="{763398F0-5814-4874-A425-9208EA97E7B1}"/>
              </a:ext>
            </a:extLst>
          </p:cNvPr>
          <p:cNvPicPr>
            <a:picLocks noChangeAspect="1"/>
          </p:cNvPicPr>
          <p:nvPr/>
        </p:nvPicPr>
        <p:blipFill>
          <a:blip r:embed="rId2"/>
          <a:stretch>
            <a:fillRect/>
          </a:stretch>
        </p:blipFill>
        <p:spPr>
          <a:xfrm>
            <a:off x="2413427" y="2826898"/>
            <a:ext cx="1809739" cy="806627"/>
          </a:xfrm>
          <a:prstGeom prst="rect">
            <a:avLst/>
          </a:prstGeom>
        </p:spPr>
      </p:pic>
      <p:pic>
        <p:nvPicPr>
          <p:cNvPr id="11" name="Resim 10">
            <a:extLst>
              <a:ext uri="{FF2B5EF4-FFF2-40B4-BE49-F238E27FC236}">
                <a16:creationId xmlns:a16="http://schemas.microsoft.com/office/drawing/2014/main" id="{94AC8F23-5C12-4ED2-B2B2-7EB73E5F7C1C}"/>
              </a:ext>
            </a:extLst>
          </p:cNvPr>
          <p:cNvPicPr>
            <a:picLocks noChangeAspect="1"/>
          </p:cNvPicPr>
          <p:nvPr/>
        </p:nvPicPr>
        <p:blipFill>
          <a:blip r:embed="rId3"/>
          <a:stretch>
            <a:fillRect/>
          </a:stretch>
        </p:blipFill>
        <p:spPr>
          <a:xfrm>
            <a:off x="6870018" y="2826898"/>
            <a:ext cx="2058702" cy="806626"/>
          </a:xfrm>
          <a:prstGeom prst="rect">
            <a:avLst/>
          </a:prstGeom>
        </p:spPr>
      </p:pic>
      <p:cxnSp>
        <p:nvCxnSpPr>
          <p:cNvPr id="13" name="Düz Ok Bağlayıcısı 12">
            <a:extLst>
              <a:ext uri="{FF2B5EF4-FFF2-40B4-BE49-F238E27FC236}">
                <a16:creationId xmlns:a16="http://schemas.microsoft.com/office/drawing/2014/main" id="{6DF5E55D-8A01-42F7-BD83-C6B3E3982ADC}"/>
              </a:ext>
            </a:extLst>
          </p:cNvPr>
          <p:cNvCxnSpPr/>
          <p:nvPr/>
        </p:nvCxnSpPr>
        <p:spPr>
          <a:xfrm>
            <a:off x="3880100" y="3347601"/>
            <a:ext cx="564688" cy="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pic>
        <p:nvPicPr>
          <p:cNvPr id="17" name="Resim 16">
            <a:extLst>
              <a:ext uri="{FF2B5EF4-FFF2-40B4-BE49-F238E27FC236}">
                <a16:creationId xmlns:a16="http://schemas.microsoft.com/office/drawing/2014/main" id="{514310E7-8BDE-4F6D-ABDB-4FC86664A154}"/>
              </a:ext>
            </a:extLst>
          </p:cNvPr>
          <p:cNvPicPr>
            <a:picLocks noChangeAspect="1"/>
          </p:cNvPicPr>
          <p:nvPr/>
        </p:nvPicPr>
        <p:blipFill>
          <a:blip r:embed="rId4"/>
          <a:stretch>
            <a:fillRect/>
          </a:stretch>
        </p:blipFill>
        <p:spPr>
          <a:xfrm>
            <a:off x="2413427" y="4878792"/>
            <a:ext cx="4143953" cy="647790"/>
          </a:xfrm>
          <a:prstGeom prst="rect">
            <a:avLst/>
          </a:prstGeom>
        </p:spPr>
      </p:pic>
      <p:sp>
        <p:nvSpPr>
          <p:cNvPr id="14" name="Metin kutusu 13">
            <a:extLst>
              <a:ext uri="{FF2B5EF4-FFF2-40B4-BE49-F238E27FC236}">
                <a16:creationId xmlns:a16="http://schemas.microsoft.com/office/drawing/2014/main" id="{568EF759-E984-4018-949F-AC6BA6F1F50D}"/>
              </a:ext>
            </a:extLst>
          </p:cNvPr>
          <p:cNvSpPr txBox="1"/>
          <p:nvPr/>
        </p:nvSpPr>
        <p:spPr>
          <a:xfrm>
            <a:off x="2714336" y="3244334"/>
            <a:ext cx="1076430" cy="271223"/>
          </a:xfrm>
          <a:prstGeom prst="rect">
            <a:avLst/>
          </a:prstGeom>
          <a:noFill/>
          <a:ln>
            <a:solidFill>
              <a:schemeClr val="accent2">
                <a:lumMod val="75000"/>
              </a:schemeClr>
            </a:solidFill>
          </a:ln>
        </p:spPr>
        <p:txBody>
          <a:bodyPr wrap="square" rtlCol="0">
            <a:spAutoFit/>
          </a:bodyPr>
          <a:lstStyle/>
          <a:p>
            <a:endParaRPr lang="tr-TR" dirty="0"/>
          </a:p>
        </p:txBody>
      </p:sp>
    </p:spTree>
    <p:extLst>
      <p:ext uri="{BB962C8B-B14F-4D97-AF65-F5344CB8AC3E}">
        <p14:creationId xmlns:p14="http://schemas.microsoft.com/office/powerpoint/2010/main" val="2039559537"/>
      </p:ext>
    </p:extLst>
  </p:cSld>
  <p:clrMapOvr>
    <a:masterClrMapping/>
  </p:clrMapOvr>
</p:sld>
</file>

<file path=ppt/theme/theme1.xml><?xml version="1.0" encoding="utf-8"?>
<a:theme xmlns:a="http://schemas.openxmlformats.org/drawingml/2006/main" name="Duman">
  <a:themeElements>
    <a:clrScheme name="Wisp">
      <a:dk1>
        <a:sysClr val="windowText" lastClr="000000"/>
      </a:dk1>
      <a:lt1>
        <a:sysClr val="window" lastClr="FFFFFF"/>
      </a:lt1>
      <a:dk2>
        <a:srgbClr val="2E5369"/>
      </a:dk2>
      <a:lt2>
        <a:srgbClr val="CFE2E7"/>
      </a:lt2>
      <a:accent1>
        <a:srgbClr val="353535"/>
      </a:accent1>
      <a:accent2>
        <a:srgbClr val="31B4E6"/>
      </a:accent2>
      <a:accent3>
        <a:srgbClr val="265991"/>
      </a:accent3>
      <a:accent4>
        <a:srgbClr val="7E40CC"/>
      </a:accent4>
      <a:accent5>
        <a:srgbClr val="B927E9"/>
      </a:accent5>
      <a:accent6>
        <a:srgbClr val="E833BF"/>
      </a:accent6>
      <a:hlink>
        <a:srgbClr val="2DA0F1"/>
      </a:hlink>
      <a:folHlink>
        <a:srgbClr val="7ED1E6"/>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4F34B87B-9C7A-41AE-A6CB-48536223DFFD}"/>
    </a:ext>
  </a:extLst>
</a:theme>
</file>

<file path=ppt/theme/theme2.xml><?xml version="1.0" encoding="utf-8"?>
<a:theme xmlns:a="http://schemas.openxmlformats.org/drawingml/2006/main" name="Office Teması">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Wisp</Template>
  <TotalTime>1933</TotalTime>
  <Words>1533</Words>
  <Application>Microsoft Office PowerPoint</Application>
  <PresentationFormat>Geniş ekran</PresentationFormat>
  <Paragraphs>264</Paragraphs>
  <Slides>21</Slides>
  <Notes>0</Notes>
  <HiddenSlides>0</HiddenSlides>
  <MMClips>0</MMClips>
  <ScaleCrop>false</ScaleCrop>
  <HeadingPairs>
    <vt:vector size="6" baseType="variant">
      <vt:variant>
        <vt:lpstr>Kullanılan Yazı Tipleri</vt:lpstr>
      </vt:variant>
      <vt:variant>
        <vt:i4>6</vt:i4>
      </vt:variant>
      <vt:variant>
        <vt:lpstr>Tema</vt:lpstr>
      </vt:variant>
      <vt:variant>
        <vt:i4>1</vt:i4>
      </vt:variant>
      <vt:variant>
        <vt:lpstr>Slayt Başlıkları</vt:lpstr>
      </vt:variant>
      <vt:variant>
        <vt:i4>21</vt:i4>
      </vt:variant>
    </vt:vector>
  </HeadingPairs>
  <TitlesOfParts>
    <vt:vector size="28" baseType="lpstr">
      <vt:lpstr>Arial</vt:lpstr>
      <vt:lpstr>Calibri</vt:lpstr>
      <vt:lpstr>Cambria Math</vt:lpstr>
      <vt:lpstr>Century Gothic</vt:lpstr>
      <vt:lpstr>Courier New</vt:lpstr>
      <vt:lpstr>Wingdings 3</vt:lpstr>
      <vt:lpstr>Duman</vt:lpstr>
      <vt:lpstr>C# da Değişkenler</vt:lpstr>
      <vt:lpstr>İçindekiler</vt:lpstr>
      <vt:lpstr>Değişken Nedir?</vt:lpstr>
      <vt:lpstr>Değişken Nasıl Tanımlanır?</vt:lpstr>
      <vt:lpstr>Değişken Türleri</vt:lpstr>
      <vt:lpstr>Değişken Türleri(devam)</vt:lpstr>
      <vt:lpstr>Değişken Türleri(devam)</vt:lpstr>
      <vt:lpstr>Değişken Türleri(devam)</vt:lpstr>
      <vt:lpstr>Değişken Türleri(devam)</vt:lpstr>
      <vt:lpstr>Değişken Türleri (devam)</vt:lpstr>
      <vt:lpstr>Değişkenlere Değer Atama</vt:lpstr>
      <vt:lpstr>Stack ve Heap</vt:lpstr>
      <vt:lpstr>Stack ve Heap(devam)</vt:lpstr>
      <vt:lpstr>Değişkenlerde Tür Dönüştürme</vt:lpstr>
      <vt:lpstr>Global Değişken</vt:lpstr>
      <vt:lpstr>Örnek - 1</vt:lpstr>
      <vt:lpstr> Örnek - 2</vt:lpstr>
      <vt:lpstr>Örnek - 3 </vt:lpstr>
      <vt:lpstr>Sonuç</vt:lpstr>
      <vt:lpstr>Kaynaklar</vt:lpstr>
      <vt:lpstr>İlginiz için teşekkürler…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Soyutlama Nedir?</dc:title>
  <dc:creator>İsmail KIRBAŞ</dc:creator>
  <cp:lastModifiedBy>Arife Dal</cp:lastModifiedBy>
  <cp:revision>147</cp:revision>
  <dcterms:created xsi:type="dcterms:W3CDTF">2020-04-15T07:57:29Z</dcterms:created>
  <dcterms:modified xsi:type="dcterms:W3CDTF">2021-06-13T10:20:20Z</dcterms:modified>
</cp:coreProperties>
</file>